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1"/>
  </p:notesMasterIdLst>
  <p:handoutMasterIdLst>
    <p:handoutMasterId r:id="rId32"/>
  </p:handoutMasterIdLst>
  <p:sldIdLst>
    <p:sldId id="277" r:id="rId2"/>
    <p:sldId id="278" r:id="rId3"/>
    <p:sldId id="279" r:id="rId4"/>
    <p:sldId id="280" r:id="rId5"/>
    <p:sldId id="281" r:id="rId6"/>
    <p:sldId id="294" r:id="rId7"/>
    <p:sldId id="298" r:id="rId8"/>
    <p:sldId id="283" r:id="rId9"/>
    <p:sldId id="285" r:id="rId10"/>
    <p:sldId id="293" r:id="rId11"/>
    <p:sldId id="289" r:id="rId12"/>
    <p:sldId id="288" r:id="rId13"/>
    <p:sldId id="295" r:id="rId14"/>
    <p:sldId id="296" r:id="rId15"/>
    <p:sldId id="297" r:id="rId16"/>
    <p:sldId id="286" r:id="rId17"/>
    <p:sldId id="300" r:id="rId18"/>
    <p:sldId id="287" r:id="rId19"/>
    <p:sldId id="303" r:id="rId20"/>
    <p:sldId id="301" r:id="rId21"/>
    <p:sldId id="299" r:id="rId22"/>
    <p:sldId id="290" r:id="rId23"/>
    <p:sldId id="291" r:id="rId24"/>
    <p:sldId id="306" r:id="rId25"/>
    <p:sldId id="302" r:id="rId26"/>
    <p:sldId id="307" r:id="rId27"/>
    <p:sldId id="304" r:id="rId28"/>
    <p:sldId id="308" r:id="rId29"/>
    <p:sldId id="30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o, Wei (NSB - CN)" initials="LW(-C" lastIdx="1" clrIdx="0">
    <p:extLst>
      <p:ext uri="{19B8F6BF-5375-455C-9EA6-DF929625EA0E}">
        <p15:presenceInfo xmlns:p15="http://schemas.microsoft.com/office/powerpoint/2012/main" userId="Luo, Wei (NSB - C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60"/>
  </p:normalViewPr>
  <p:slideViewPr>
    <p:cSldViewPr snapToGrid="0">
      <p:cViewPr varScale="1">
        <p:scale>
          <a:sx n="88" d="100"/>
          <a:sy n="88" d="100"/>
        </p:scale>
        <p:origin x="47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8.wmf"/><Relationship Id="rId3" Type="http://schemas.openxmlformats.org/officeDocument/2006/relationships/image" Target="../media/image48.wmf"/><Relationship Id="rId7" Type="http://schemas.openxmlformats.org/officeDocument/2006/relationships/image" Target="../media/image52.wmf"/><Relationship Id="rId12" Type="http://schemas.openxmlformats.org/officeDocument/2006/relationships/image" Target="../media/image57.wmf"/><Relationship Id="rId17" Type="http://schemas.openxmlformats.org/officeDocument/2006/relationships/image" Target="../media/image62.wmf"/><Relationship Id="rId2" Type="http://schemas.openxmlformats.org/officeDocument/2006/relationships/image" Target="../media/image47.wmf"/><Relationship Id="rId16" Type="http://schemas.openxmlformats.org/officeDocument/2006/relationships/image" Target="../media/image61.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5" Type="http://schemas.openxmlformats.org/officeDocument/2006/relationships/image" Target="../media/image6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 Id="rId1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AB1DB-0B19-47FE-8A1C-D4B02A0C89E2}" type="datetime1">
              <a:rPr lang="zh-CN" altLang="en-US" smtClean="0"/>
              <a:t>2018/7/27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1333E9-A32F-4EA0-9B40-4DB6211CC9BC}" type="slidenum">
              <a:rPr lang="zh-CN" altLang="en-US" smtClean="0"/>
              <a:t>‹#›</a:t>
            </a:fld>
            <a:endParaRPr lang="zh-CN" altLang="en-US"/>
          </a:p>
        </p:txBody>
      </p:sp>
    </p:spTree>
    <p:extLst>
      <p:ext uri="{BB962C8B-B14F-4D97-AF65-F5344CB8AC3E}">
        <p14:creationId xmlns:p14="http://schemas.microsoft.com/office/powerpoint/2010/main" val="2163025323"/>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3D8D2-2EDD-45DC-898B-95D987C7063A}" type="datetime1">
              <a:rPr lang="zh-CN" altLang="en-US" smtClean="0"/>
              <a:t>2018/7/27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3E6CB-CA16-4D39-A196-3852B82CA17B}" type="slidenum">
              <a:rPr lang="zh-CN" altLang="en-US" smtClean="0"/>
              <a:t>‹#›</a:t>
            </a:fld>
            <a:endParaRPr lang="zh-CN" altLang="en-US"/>
          </a:p>
        </p:txBody>
      </p:sp>
    </p:spTree>
    <p:extLst>
      <p:ext uri="{BB962C8B-B14F-4D97-AF65-F5344CB8AC3E}">
        <p14:creationId xmlns:p14="http://schemas.microsoft.com/office/powerpoint/2010/main" val="1861820545"/>
      </p:ext>
    </p:extLst>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CA43D8D2-2EDD-45DC-898B-95D987C7063A}" type="datetime1">
              <a:rPr lang="zh-CN" altLang="en-US" smtClean="0"/>
              <a:t>2018/7/27</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17670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CA43D8D2-2EDD-45DC-898B-95D987C7063A}" type="datetime1">
              <a:rPr lang="zh-CN" altLang="en-US" smtClean="0"/>
              <a:t>2018/7/27</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96686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a:t>单击此处编辑母版副标题样式</a:t>
            </a:r>
          </a:p>
        </p:txBody>
      </p:sp>
    </p:spTree>
    <p:extLst>
      <p:ext uri="{BB962C8B-B14F-4D97-AF65-F5344CB8AC3E}">
        <p14:creationId xmlns:p14="http://schemas.microsoft.com/office/powerpoint/2010/main" val="1569183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3863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6284" y="372534"/>
            <a:ext cx="2743200" cy="548851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56684" y="372534"/>
            <a:ext cx="8026400" cy="54885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041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6169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a:t>单击此处编辑母版文本样式</a:t>
            </a:r>
          </a:p>
        </p:txBody>
      </p:sp>
    </p:spTree>
    <p:extLst>
      <p:ext uri="{BB962C8B-B14F-4D97-AF65-F5344CB8AC3E}">
        <p14:creationId xmlns:p14="http://schemas.microsoft.com/office/powerpoint/2010/main" val="12284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56684" y="1452034"/>
            <a:ext cx="5384800" cy="4409017"/>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44684" y="1452034"/>
            <a:ext cx="5384800" cy="4409017"/>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432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955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265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97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Tree>
    <p:extLst>
      <p:ext uri="{BB962C8B-B14F-4D97-AF65-F5344CB8AC3E}">
        <p14:creationId xmlns:p14="http://schemas.microsoft.com/office/powerpoint/2010/main" val="309160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sym typeface="ヒラギノ角ゴ Pro W3" charset="0"/>
            </a:endParaRPr>
          </a:p>
        </p:txBody>
      </p:sp>
      <p:sp>
        <p:nvSpPr>
          <p:cNvPr id="4" name="文本占位符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Tree>
    <p:extLst>
      <p:ext uri="{BB962C8B-B14F-4D97-AF65-F5344CB8AC3E}">
        <p14:creationId xmlns:p14="http://schemas.microsoft.com/office/powerpoint/2010/main" val="20521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华诺PPT模版022rrrrr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117" y="5863167"/>
            <a:ext cx="12192000" cy="101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9"/>
          <p:cNvSpPr>
            <a:spLocks noChangeShapeType="1"/>
          </p:cNvSpPr>
          <p:nvPr/>
        </p:nvSpPr>
        <p:spPr bwMode="auto">
          <a:xfrm flipV="1">
            <a:off x="-234950" y="791633"/>
            <a:ext cx="12666135"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28" name="Line 12"/>
          <p:cNvSpPr>
            <a:spLocks noChangeShapeType="1"/>
          </p:cNvSpPr>
          <p:nvPr/>
        </p:nvSpPr>
        <p:spPr bwMode="auto">
          <a:xfrm flipV="1">
            <a:off x="0" y="6618817"/>
            <a:ext cx="12666133"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29" name="Line 9"/>
          <p:cNvSpPr>
            <a:spLocks noChangeShapeType="1"/>
          </p:cNvSpPr>
          <p:nvPr/>
        </p:nvSpPr>
        <p:spPr bwMode="auto">
          <a:xfrm flipV="1">
            <a:off x="-234950" y="1128185"/>
            <a:ext cx="12666135" cy="2116"/>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0" name="Line 10"/>
          <p:cNvSpPr>
            <a:spLocks noChangeShapeType="1"/>
          </p:cNvSpPr>
          <p:nvPr/>
        </p:nvSpPr>
        <p:spPr bwMode="auto">
          <a:xfrm flipH="1">
            <a:off x="-234950" y="1456267"/>
            <a:ext cx="12666135"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1" name="Line 12"/>
          <p:cNvSpPr>
            <a:spLocks noChangeShapeType="1"/>
          </p:cNvSpPr>
          <p:nvPr/>
        </p:nvSpPr>
        <p:spPr bwMode="auto">
          <a:xfrm flipV="1">
            <a:off x="-234950" y="6330951"/>
            <a:ext cx="12666135" cy="2116"/>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2" name="Line 13"/>
          <p:cNvSpPr>
            <a:spLocks noChangeShapeType="1"/>
          </p:cNvSpPr>
          <p:nvPr/>
        </p:nvSpPr>
        <p:spPr bwMode="auto">
          <a:xfrm flipH="1" flipV="1">
            <a:off x="-234950" y="5867400"/>
            <a:ext cx="12666135"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3" name="Line 14"/>
          <p:cNvSpPr>
            <a:spLocks noChangeShapeType="1"/>
          </p:cNvSpPr>
          <p:nvPr/>
        </p:nvSpPr>
        <p:spPr bwMode="auto">
          <a:xfrm>
            <a:off x="-234950" y="374651"/>
            <a:ext cx="12666135" cy="2116"/>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4" name="Line 15"/>
          <p:cNvSpPr>
            <a:spLocks noChangeShapeType="1"/>
          </p:cNvSpPr>
          <p:nvPr/>
        </p:nvSpPr>
        <p:spPr bwMode="auto">
          <a:xfrm flipH="1">
            <a:off x="556685" y="-192617"/>
            <a:ext cx="2116" cy="7340601"/>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5" name="Line 17"/>
          <p:cNvSpPr>
            <a:spLocks noChangeShapeType="1"/>
          </p:cNvSpPr>
          <p:nvPr/>
        </p:nvSpPr>
        <p:spPr bwMode="auto">
          <a:xfrm>
            <a:off x="11542185" y="-192617"/>
            <a:ext cx="2116" cy="7340601"/>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txBody>
          <a:bodyPr anchor="ctr"/>
          <a:lstStyle/>
          <a:p>
            <a:pPr defTabSz="609585" eaLnBrk="0" fontAlgn="base" hangingPunct="0">
              <a:spcBef>
                <a:spcPct val="0"/>
              </a:spcBef>
              <a:spcAft>
                <a:spcPct val="0"/>
              </a:spcAft>
              <a:buFont typeface="Arial" panose="020B0604020202020204" pitchFamily="34" charset="0"/>
              <a:buNone/>
            </a:pPr>
            <a:endParaRPr lang="zh-CN" altLang="en-US" sz="2400">
              <a:solidFill>
                <a:srgbClr val="124191"/>
              </a:solidFill>
              <a:latin typeface="Arial" panose="020B0604020202020204" pitchFamily="34" charset="0"/>
              <a:ea typeface="宋体" panose="02010600030101010101" pitchFamily="2" charset="-122"/>
              <a:sym typeface="ヒラギノ角ゴ Pro W3" charset="0"/>
            </a:endParaRPr>
          </a:p>
        </p:txBody>
      </p:sp>
      <p:sp>
        <p:nvSpPr>
          <p:cNvPr id="1036" name="Title Placeholder 1"/>
          <p:cNvSpPr>
            <a:spLocks noGrp="1" noChangeArrowheads="1"/>
          </p:cNvSpPr>
          <p:nvPr>
            <p:ph type="title" idx="4294967295"/>
          </p:nvPr>
        </p:nvSpPr>
        <p:spPr bwMode="auto">
          <a:xfrm>
            <a:off x="556684" y="372533"/>
            <a:ext cx="10972800" cy="41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Arial" panose="020B0604020202020204" pitchFamily="34" charset="0"/>
              </a:rPr>
              <a:t>Click to edit Master title style</a:t>
            </a:r>
          </a:p>
        </p:txBody>
      </p:sp>
      <p:sp>
        <p:nvSpPr>
          <p:cNvPr id="1037" name="Text Placeholder 2"/>
          <p:cNvSpPr>
            <a:spLocks noGrp="1" noChangeArrowheads="1"/>
          </p:cNvSpPr>
          <p:nvPr>
            <p:ph type="body" idx="1"/>
          </p:nvPr>
        </p:nvSpPr>
        <p:spPr bwMode="auto">
          <a:xfrm>
            <a:off x="556684" y="1452034"/>
            <a:ext cx="10972800" cy="440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ヒラギノ角ゴ Pro W3" charset="0"/>
              </a:rPr>
              <a:t>Click to edit Master text styles</a:t>
            </a:r>
          </a:p>
          <a:p>
            <a:pPr lvl="1"/>
            <a:r>
              <a:rPr lang="zh-CN" altLang="zh-CN">
                <a:sym typeface="ヒラギノ角ゴ Pro W3" charset="0"/>
              </a:rPr>
              <a:t>Second level</a:t>
            </a:r>
          </a:p>
          <a:p>
            <a:pPr lvl="2"/>
            <a:r>
              <a:rPr lang="zh-CN" altLang="zh-CN">
                <a:sym typeface="ヒラギノ角ゴ Pro W3" charset="0"/>
              </a:rPr>
              <a:t>Third level</a:t>
            </a:r>
          </a:p>
          <a:p>
            <a:pPr lvl="3"/>
            <a:r>
              <a:rPr lang="zh-CN" altLang="zh-CN">
                <a:sym typeface="ヒラギノ角ゴ Pro W3" charset="0"/>
              </a:rPr>
              <a:t>Fourth level</a:t>
            </a:r>
          </a:p>
          <a:p>
            <a:pPr lvl="4"/>
            <a:r>
              <a:rPr lang="zh-CN" altLang="zh-CN">
                <a:sym typeface="ヒラギノ角ゴ Pro W3" charset="0"/>
              </a:rPr>
              <a:t>Fifth level</a:t>
            </a:r>
          </a:p>
        </p:txBody>
      </p:sp>
      <p:sp>
        <p:nvSpPr>
          <p:cNvPr id="1038" name="Text Box 9"/>
          <p:cNvSpPr>
            <a:spLocks noChangeArrowheads="1"/>
          </p:cNvSpPr>
          <p:nvPr/>
        </p:nvSpPr>
        <p:spPr bwMode="auto">
          <a:xfrm>
            <a:off x="0" y="-465667"/>
            <a:ext cx="12192000" cy="3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0000" tIns="62400" rIns="120000" bIns="62400">
            <a:spAutoFit/>
          </a:bodyPr>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algn="ctr" defTabSz="609585" eaLnBrk="0" fontAlgn="base" hangingPunct="0">
              <a:lnSpc>
                <a:spcPct val="90000"/>
              </a:lnSpc>
              <a:spcBef>
                <a:spcPct val="50000"/>
              </a:spcBef>
              <a:spcAft>
                <a:spcPct val="0"/>
              </a:spcAft>
              <a:buClr>
                <a:srgbClr val="00C9FF"/>
              </a:buClr>
              <a:buFont typeface="Arial" panose="020B0604020202020204" pitchFamily="34" charset="0"/>
              <a:buNone/>
            </a:pPr>
            <a:r>
              <a:rPr lang="en-US" altLang="zh-CN" sz="1333">
                <a:solidFill>
                  <a:srgbClr val="FFFFFF"/>
                </a:solidFill>
                <a:latin typeface="Nokia Pure Text Light" pitchFamily="34" charset="0"/>
                <a:sym typeface="Nokia Pure Text Light" pitchFamily="34" charset="0"/>
              </a:rPr>
              <a:t>To change the document information in the footer, press [Alt + F8] and use the “FORM“</a:t>
            </a:r>
            <a:endParaRPr lang="zh-CN" altLang="en-US" sz="2400">
              <a:solidFill>
                <a:srgbClr val="124191"/>
              </a:solidFill>
            </a:endParaRPr>
          </a:p>
        </p:txBody>
      </p:sp>
      <p:sp>
        <p:nvSpPr>
          <p:cNvPr id="1039" name="AutoShape 57"/>
          <p:cNvSpPr>
            <a:spLocks noChangeArrowheads="1"/>
          </p:cNvSpPr>
          <p:nvPr/>
        </p:nvSpPr>
        <p:spPr bwMode="auto">
          <a:xfrm>
            <a:off x="1966385" y="6944785"/>
            <a:ext cx="383116" cy="17991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r>
              <a:rPr lang="zh-CN" altLang="zh-CN" sz="667" b="1">
                <a:solidFill>
                  <a:srgbClr val="FFFFFF"/>
                </a:solidFill>
                <a:latin typeface="Nokia Pure Text Light" pitchFamily="34" charset="0"/>
                <a:sym typeface="Arial" panose="020B0604020202020204" pitchFamily="34" charset="0"/>
              </a:rPr>
              <a:t>R 18 </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G 65 </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B 145</a:t>
            </a:r>
            <a:endParaRPr lang="zh-CN" altLang="zh-CN" sz="2400">
              <a:solidFill>
                <a:srgbClr val="124191"/>
              </a:solidFill>
            </a:endParaRPr>
          </a:p>
        </p:txBody>
      </p:sp>
      <p:sp>
        <p:nvSpPr>
          <p:cNvPr id="1040" name="AutoShape 58"/>
          <p:cNvSpPr>
            <a:spLocks noChangeArrowheads="1"/>
          </p:cNvSpPr>
          <p:nvPr/>
        </p:nvSpPr>
        <p:spPr bwMode="auto">
          <a:xfrm>
            <a:off x="2446867" y="6944785"/>
            <a:ext cx="383117" cy="179916"/>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r>
              <a:rPr lang="zh-CN" altLang="zh-CN" sz="667" b="1">
                <a:solidFill>
                  <a:srgbClr val="FFFFFF"/>
                </a:solidFill>
                <a:latin typeface="Nokia Pure Text Light" pitchFamily="34" charset="0"/>
                <a:sym typeface="Arial" panose="020B0604020202020204" pitchFamily="34" charset="0"/>
              </a:rPr>
              <a:t>R 0 </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G 201 </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B 255</a:t>
            </a:r>
            <a:endParaRPr lang="zh-CN" altLang="zh-CN" sz="2400">
              <a:solidFill>
                <a:srgbClr val="124191"/>
              </a:solidFill>
            </a:endParaRPr>
          </a:p>
        </p:txBody>
      </p:sp>
      <p:sp>
        <p:nvSpPr>
          <p:cNvPr id="1041" name="AutoShape 59"/>
          <p:cNvSpPr>
            <a:spLocks noChangeArrowheads="1"/>
          </p:cNvSpPr>
          <p:nvPr/>
        </p:nvSpPr>
        <p:spPr bwMode="auto">
          <a:xfrm>
            <a:off x="2927351" y="6944785"/>
            <a:ext cx="383116" cy="179916"/>
          </a:xfrm>
          <a:prstGeom prst="roundRect">
            <a:avLst>
              <a:gd name="adj" fmla="val 16667"/>
            </a:avLst>
          </a:prstGeom>
          <a:solidFill>
            <a:srgbClr val="A8BBC0"/>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r>
              <a:rPr lang="en-US" altLang="zh-CN" sz="667" b="1">
                <a:solidFill>
                  <a:srgbClr val="FFFFFF"/>
                </a:solidFill>
                <a:latin typeface="Nokia Pure Text Light" pitchFamily="34" charset="0"/>
                <a:sym typeface="Arial" panose="020B0604020202020204" pitchFamily="34" charset="0"/>
              </a:rPr>
              <a:t>R 104</a:t>
            </a:r>
            <a:br>
              <a:rPr lang="zh-CN" altLang="en-US" sz="667" b="1">
                <a:solidFill>
                  <a:srgbClr val="FFFFFF"/>
                </a:solidFill>
                <a:latin typeface="Nokia Pure Text Light" pitchFamily="34" charset="0"/>
                <a:sym typeface="Arial" panose="020B0604020202020204" pitchFamily="34" charset="0"/>
              </a:rPr>
            </a:br>
            <a:r>
              <a:rPr lang="en-US" altLang="zh-CN" sz="667" b="1">
                <a:solidFill>
                  <a:srgbClr val="FFFFFF"/>
                </a:solidFill>
                <a:latin typeface="Nokia Pure Text Light" pitchFamily="34" charset="0"/>
                <a:sym typeface="Arial" panose="020B0604020202020204" pitchFamily="34" charset="0"/>
              </a:rPr>
              <a:t>G 113</a:t>
            </a:r>
            <a:br>
              <a:rPr lang="zh-CN" altLang="en-US" sz="667" b="1">
                <a:solidFill>
                  <a:srgbClr val="FFFFFF"/>
                </a:solidFill>
                <a:latin typeface="Nokia Pure Text Light" pitchFamily="34" charset="0"/>
                <a:sym typeface="Arial" panose="020B0604020202020204" pitchFamily="34" charset="0"/>
              </a:rPr>
            </a:br>
            <a:r>
              <a:rPr lang="en-US" altLang="zh-CN" sz="667" b="1">
                <a:solidFill>
                  <a:srgbClr val="FFFFFF"/>
                </a:solidFill>
                <a:latin typeface="Nokia Pure Text Light" pitchFamily="34" charset="0"/>
                <a:sym typeface="Arial" panose="020B0604020202020204" pitchFamily="34" charset="0"/>
              </a:rPr>
              <a:t>B 122</a:t>
            </a:r>
            <a:endParaRPr lang="zh-CN" altLang="en-US" sz="2400">
              <a:solidFill>
                <a:srgbClr val="124191"/>
              </a:solidFill>
            </a:endParaRPr>
          </a:p>
        </p:txBody>
      </p:sp>
      <p:sp>
        <p:nvSpPr>
          <p:cNvPr id="1042" name="AutoShape 64"/>
          <p:cNvSpPr>
            <a:spLocks noChangeArrowheads="1"/>
          </p:cNvSpPr>
          <p:nvPr/>
        </p:nvSpPr>
        <p:spPr bwMode="auto">
          <a:xfrm>
            <a:off x="3888318" y="6944785"/>
            <a:ext cx="383116" cy="179916"/>
          </a:xfrm>
          <a:prstGeom prst="roundRect">
            <a:avLst>
              <a:gd name="adj" fmla="val 16667"/>
            </a:avLst>
          </a:prstGeom>
          <a:solidFill>
            <a:srgbClr val="D8D9DA"/>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r>
              <a:rPr lang="zh-CN" altLang="zh-CN" sz="667" b="1">
                <a:solidFill>
                  <a:srgbClr val="FFFFFF"/>
                </a:solidFill>
                <a:latin typeface="Nokia Pure Text Light" pitchFamily="34" charset="0"/>
                <a:sym typeface="Arial" panose="020B0604020202020204" pitchFamily="34" charset="0"/>
              </a:rPr>
              <a:t>R 216</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G 217</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B 218</a:t>
            </a:r>
            <a:endParaRPr lang="zh-CN" altLang="zh-CN" sz="2400">
              <a:solidFill>
                <a:srgbClr val="124191"/>
              </a:solidFill>
            </a:endParaRPr>
          </a:p>
        </p:txBody>
      </p:sp>
      <p:sp>
        <p:nvSpPr>
          <p:cNvPr id="1043" name="AutoShape 65"/>
          <p:cNvSpPr>
            <a:spLocks noChangeArrowheads="1"/>
          </p:cNvSpPr>
          <p:nvPr/>
        </p:nvSpPr>
        <p:spPr bwMode="auto">
          <a:xfrm>
            <a:off x="3407834" y="6944785"/>
            <a:ext cx="383117" cy="179916"/>
          </a:xfrm>
          <a:prstGeom prst="roundRect">
            <a:avLst>
              <a:gd name="adj" fmla="val 16667"/>
            </a:avLst>
          </a:prstGeom>
          <a:solidFill>
            <a:srgbClr val="A8BBC0"/>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r>
              <a:rPr lang="zh-CN" altLang="zh-CN" sz="667" b="1">
                <a:solidFill>
                  <a:srgbClr val="FFFFFF"/>
                </a:solidFill>
                <a:latin typeface="Nokia Pure Text Light" pitchFamily="34" charset="0"/>
                <a:sym typeface="Arial" panose="020B0604020202020204" pitchFamily="34" charset="0"/>
              </a:rPr>
              <a:t>R 168</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G 187</a:t>
            </a:r>
            <a:br>
              <a:rPr lang="zh-CN" altLang="zh-CN" sz="667" b="1">
                <a:solidFill>
                  <a:srgbClr val="FFFFFF"/>
                </a:solidFill>
                <a:latin typeface="Nokia Pure Text Light" pitchFamily="34" charset="0"/>
                <a:sym typeface="Arial" panose="020B0604020202020204" pitchFamily="34" charset="0"/>
              </a:rPr>
            </a:br>
            <a:r>
              <a:rPr lang="zh-CN" altLang="zh-CN" sz="667" b="1">
                <a:solidFill>
                  <a:srgbClr val="FFFFFF"/>
                </a:solidFill>
                <a:latin typeface="Nokia Pure Text Light" pitchFamily="34" charset="0"/>
                <a:sym typeface="Arial" panose="020B0604020202020204" pitchFamily="34" charset="0"/>
              </a:rPr>
              <a:t>B 192</a:t>
            </a:r>
            <a:endParaRPr lang="zh-CN" altLang="zh-CN" sz="2400">
              <a:solidFill>
                <a:srgbClr val="124191"/>
              </a:solidFill>
            </a:endParaRPr>
          </a:p>
        </p:txBody>
      </p:sp>
      <p:sp>
        <p:nvSpPr>
          <p:cNvPr id="1044" name="Rectangle 68"/>
          <p:cNvSpPr>
            <a:spLocks noChangeArrowheads="1"/>
          </p:cNvSpPr>
          <p:nvPr/>
        </p:nvSpPr>
        <p:spPr bwMode="auto">
          <a:xfrm>
            <a:off x="863601" y="6944785"/>
            <a:ext cx="1056217"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000" tIns="0" rIns="48000" bIns="0" anchor="ctr"/>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algn="r" defTabSz="609585" eaLnBrk="0" fontAlgn="base" hangingPunct="0">
              <a:spcBef>
                <a:spcPct val="15000"/>
              </a:spcBef>
              <a:spcAft>
                <a:spcPct val="15000"/>
              </a:spcAft>
              <a:buClr>
                <a:srgbClr val="00C9FF"/>
              </a:buClr>
              <a:buFont typeface="Arial" panose="020B0604020202020204" pitchFamily="34" charset="0"/>
              <a:buNone/>
            </a:pPr>
            <a:r>
              <a:rPr lang="zh-CN" altLang="zh-CN" sz="667" b="1">
                <a:solidFill>
                  <a:srgbClr val="FFFFFF"/>
                </a:solidFill>
                <a:latin typeface="Nokia Pure Text Light" pitchFamily="34" charset="0"/>
                <a:sym typeface="Arial" panose="020B0604020202020204" pitchFamily="34" charset="0"/>
              </a:rPr>
              <a:t>Core and background colors:</a:t>
            </a:r>
            <a:endParaRPr lang="zh-CN" altLang="zh-CN" sz="2400">
              <a:solidFill>
                <a:srgbClr val="124191"/>
              </a:solidFill>
            </a:endParaRPr>
          </a:p>
        </p:txBody>
      </p:sp>
      <p:sp>
        <p:nvSpPr>
          <p:cNvPr id="1045" name="AutoShape 57"/>
          <p:cNvSpPr>
            <a:spLocks noChangeArrowheads="1"/>
          </p:cNvSpPr>
          <p:nvPr/>
        </p:nvSpPr>
        <p:spPr bwMode="auto">
          <a:xfrm>
            <a:off x="1966385" y="6944785"/>
            <a:ext cx="383116" cy="179916"/>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endParaRPr lang="zh-CN" altLang="zh-CN" sz="667" b="1">
              <a:solidFill>
                <a:srgbClr val="FFFFFF"/>
              </a:solidFill>
              <a:latin typeface="Nokia Pure Text Light" pitchFamily="34" charset="0"/>
              <a:sym typeface="Arial" panose="020B0604020202020204" pitchFamily="34" charset="0"/>
            </a:endParaRPr>
          </a:p>
        </p:txBody>
      </p:sp>
      <p:sp>
        <p:nvSpPr>
          <p:cNvPr id="1046" name="AutoShape 58"/>
          <p:cNvSpPr>
            <a:spLocks noChangeArrowheads="1"/>
          </p:cNvSpPr>
          <p:nvPr/>
        </p:nvSpPr>
        <p:spPr bwMode="auto">
          <a:xfrm>
            <a:off x="2446867" y="6944785"/>
            <a:ext cx="383117" cy="17991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endParaRPr lang="zh-CN" altLang="zh-CN" sz="667" b="1">
              <a:solidFill>
                <a:srgbClr val="FFFFFF"/>
              </a:solidFill>
              <a:latin typeface="Nokia Pure Text Light" pitchFamily="34" charset="0"/>
              <a:sym typeface="Arial" panose="020B0604020202020204" pitchFamily="34" charset="0"/>
            </a:endParaRPr>
          </a:p>
        </p:txBody>
      </p:sp>
      <p:sp>
        <p:nvSpPr>
          <p:cNvPr id="1047" name="AutoShape 59"/>
          <p:cNvSpPr>
            <a:spLocks noChangeArrowheads="1"/>
          </p:cNvSpPr>
          <p:nvPr/>
        </p:nvSpPr>
        <p:spPr bwMode="auto">
          <a:xfrm>
            <a:off x="2927351" y="6944785"/>
            <a:ext cx="383116" cy="179916"/>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24000" tIns="336000" rIns="2400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15000"/>
              </a:spcBef>
              <a:spcAft>
                <a:spcPct val="15000"/>
              </a:spcAft>
              <a:buClr>
                <a:srgbClr val="00C9FF"/>
              </a:buClr>
              <a:buFont typeface="Arial" panose="020B0604020202020204" pitchFamily="34" charset="0"/>
              <a:buNone/>
            </a:pPr>
            <a:endParaRPr lang="zh-CN" altLang="zh-CN" sz="667" b="1">
              <a:solidFill>
                <a:srgbClr val="FFFFFF"/>
              </a:solidFill>
              <a:latin typeface="Nokia Pure Text Light" pitchFamily="34" charset="0"/>
              <a:sym typeface="Arial" panose="020B0604020202020204" pitchFamily="34" charset="0"/>
            </a:endParaRPr>
          </a:p>
        </p:txBody>
      </p:sp>
      <p:sp>
        <p:nvSpPr>
          <p:cNvPr id="1048" name="Rectangle 68"/>
          <p:cNvSpPr>
            <a:spLocks noChangeArrowheads="1"/>
          </p:cNvSpPr>
          <p:nvPr/>
        </p:nvSpPr>
        <p:spPr bwMode="auto">
          <a:xfrm>
            <a:off x="863601" y="6944785"/>
            <a:ext cx="1056217"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000" tIns="0" rIns="48000" bIns="0" anchor="ctr"/>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algn="r" defTabSz="609585" eaLnBrk="0" fontAlgn="base" hangingPunct="0">
              <a:spcBef>
                <a:spcPct val="15000"/>
              </a:spcBef>
              <a:spcAft>
                <a:spcPct val="15000"/>
              </a:spcAft>
              <a:buClr>
                <a:srgbClr val="00C9FF"/>
              </a:buClr>
              <a:buFont typeface="Arial" panose="020B0604020202020204" pitchFamily="34" charset="0"/>
              <a:buNone/>
            </a:pPr>
            <a:endParaRPr lang="zh-CN" altLang="zh-CN" sz="667" b="1">
              <a:solidFill>
                <a:srgbClr val="FFFFFF"/>
              </a:solidFill>
              <a:latin typeface="Nokia Pure Text Light" pitchFamily="34" charset="0"/>
              <a:sym typeface="Arial" panose="020B0604020202020204" pitchFamily="34" charset="0"/>
            </a:endParaRPr>
          </a:p>
        </p:txBody>
      </p:sp>
      <p:sp>
        <p:nvSpPr>
          <p:cNvPr id="1049" name="Date Placeholder 3"/>
          <p:cNvSpPr>
            <a:spLocks noChangeArrowheads="1"/>
          </p:cNvSpPr>
          <p:nvPr userDrawn="1"/>
        </p:nvSpPr>
        <p:spPr bwMode="auto">
          <a:xfrm>
            <a:off x="963085" y="6193368"/>
            <a:ext cx="1627716"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fontAlgn="base">
              <a:spcBef>
                <a:spcPct val="0"/>
              </a:spcBef>
              <a:spcAft>
                <a:spcPct val="0"/>
              </a:spcAft>
              <a:buFont typeface="Arial" panose="020B0604020202020204" pitchFamily="34" charset="0"/>
              <a:buNone/>
            </a:pPr>
            <a:fld id="{761F3992-18B2-4C52-A02A-6BBC26D89184}" type="datetime1">
              <a:rPr lang="zh-CN" altLang="en-US" sz="1067" smtClean="0">
                <a:solidFill>
                  <a:srgbClr val="124191"/>
                </a:solidFill>
                <a:latin typeface="Nokia Pure Text Light" pitchFamily="34" charset="0"/>
                <a:sym typeface="Arial" panose="020B0604020202020204" pitchFamily="34" charset="0"/>
              </a:rPr>
              <a:pPr defTabSz="609585" fontAlgn="base">
                <a:spcBef>
                  <a:spcPct val="0"/>
                </a:spcBef>
                <a:spcAft>
                  <a:spcPct val="0"/>
                </a:spcAft>
                <a:buFont typeface="Arial" panose="020B0604020202020204" pitchFamily="34" charset="0"/>
                <a:buNone/>
              </a:pPr>
              <a:t>2018/7/27</a:t>
            </a:fld>
            <a:r>
              <a:rPr lang="zh-CN" altLang="en-US" sz="1067">
                <a:solidFill>
                  <a:srgbClr val="124191"/>
                </a:solidFill>
                <a:latin typeface="Nokia Pure Text Light" pitchFamily="34" charset="0"/>
                <a:sym typeface="Arial" panose="020B0604020202020204" pitchFamily="34" charset="0"/>
              </a:rPr>
              <a:t>         </a:t>
            </a:r>
            <a:r>
              <a:rPr lang="zh-CN" altLang="en-US" sz="1067">
                <a:solidFill>
                  <a:srgbClr val="68717A"/>
                </a:solidFill>
                <a:latin typeface="Nokia Pure Text Light" pitchFamily="34" charset="0"/>
                <a:sym typeface="Arial" panose="020B0604020202020204" pitchFamily="34" charset="0"/>
              </a:rPr>
              <a:t>© HUANUO</a:t>
            </a:r>
            <a:r>
              <a:rPr lang="zh-CN" altLang="en-US" sz="1067">
                <a:solidFill>
                  <a:srgbClr val="124191"/>
                </a:solidFill>
                <a:latin typeface="Nokia Pure Text Light" pitchFamily="34" charset="0"/>
                <a:sym typeface="Arial" panose="020B0604020202020204" pitchFamily="34" charset="0"/>
              </a:rPr>
              <a:t>       </a:t>
            </a:r>
          </a:p>
          <a:p>
            <a:pPr defTabSz="609585" fontAlgn="base">
              <a:spcBef>
                <a:spcPct val="0"/>
              </a:spcBef>
              <a:spcAft>
                <a:spcPct val="0"/>
              </a:spcAft>
              <a:buFont typeface="Arial" panose="020B0604020202020204" pitchFamily="34" charset="0"/>
              <a:buNone/>
            </a:pPr>
            <a:endParaRPr lang="zh-CN" altLang="en-US" sz="1067">
              <a:solidFill>
                <a:srgbClr val="68717A"/>
              </a:solidFill>
              <a:latin typeface="Nokia Pure Text Light" pitchFamily="34" charset="0"/>
              <a:sym typeface="Arial" panose="020B0604020202020204" pitchFamily="34" charset="0"/>
            </a:endParaRPr>
          </a:p>
        </p:txBody>
      </p:sp>
      <p:sp>
        <p:nvSpPr>
          <p:cNvPr id="1050" name="Slide Number Placeholder 5"/>
          <p:cNvSpPr>
            <a:spLocks noChangeArrowheads="1"/>
          </p:cNvSpPr>
          <p:nvPr userDrawn="1"/>
        </p:nvSpPr>
        <p:spPr bwMode="auto">
          <a:xfrm>
            <a:off x="577851" y="6191251"/>
            <a:ext cx="192616"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fontAlgn="base">
              <a:spcBef>
                <a:spcPct val="0"/>
              </a:spcBef>
              <a:spcAft>
                <a:spcPct val="0"/>
              </a:spcAft>
              <a:buFont typeface="Arial" panose="020B0604020202020204" pitchFamily="34" charset="0"/>
              <a:buNone/>
            </a:pPr>
            <a:fld id="{DEC5A9ED-D5C9-4EF4-B8BE-A6D7FF232469}" type="slidenum">
              <a:rPr lang="zh-CN" altLang="zh-CN" sz="1067" smtClean="0">
                <a:solidFill>
                  <a:srgbClr val="124191"/>
                </a:solidFill>
                <a:latin typeface="Nokia Pure Text Light" pitchFamily="34" charset="0"/>
                <a:sym typeface="Arial" panose="020B0604020202020204" pitchFamily="34" charset="0"/>
              </a:rPr>
              <a:pPr defTabSz="609585" fontAlgn="base">
                <a:spcBef>
                  <a:spcPct val="0"/>
                </a:spcBef>
                <a:spcAft>
                  <a:spcPct val="0"/>
                </a:spcAft>
                <a:buFont typeface="Arial" panose="020B0604020202020204" pitchFamily="34" charset="0"/>
                <a:buNone/>
              </a:pPr>
              <a:t>‹#›</a:t>
            </a:fld>
            <a:endParaRPr lang="zh-CN" altLang="zh-CN" sz="1333">
              <a:solidFill>
                <a:srgbClr val="124191"/>
              </a:solidFill>
              <a:latin typeface="Nokia Pure Text Light" pitchFamily="34" charset="0"/>
              <a:sym typeface="Arial" panose="020B0604020202020204" pitchFamily="34" charset="0"/>
            </a:endParaRPr>
          </a:p>
          <a:p>
            <a:pPr defTabSz="609585" fontAlgn="base">
              <a:spcBef>
                <a:spcPct val="0"/>
              </a:spcBef>
              <a:spcAft>
                <a:spcPct val="0"/>
              </a:spcAft>
              <a:buFont typeface="Arial" panose="020B0604020202020204" pitchFamily="34" charset="0"/>
              <a:buNone/>
            </a:pPr>
            <a:endParaRPr lang="zh-CN" altLang="zh-CN" sz="1333">
              <a:solidFill>
                <a:srgbClr val="124191"/>
              </a:solidFill>
              <a:latin typeface="Nokia Pure Text Light" pitchFamily="34" charset="0"/>
              <a:sym typeface="Arial" panose="020B0604020202020204" pitchFamily="34" charset="0"/>
            </a:endParaRPr>
          </a:p>
        </p:txBody>
      </p:sp>
      <p:sp>
        <p:nvSpPr>
          <p:cNvPr id="1051" name="TextBox 1"/>
          <p:cNvSpPr>
            <a:spLocks noChangeArrowheads="1"/>
          </p:cNvSpPr>
          <p:nvPr userDrawn="1"/>
        </p:nvSpPr>
        <p:spPr bwMode="auto">
          <a:xfrm>
            <a:off x="577851" y="6305552"/>
            <a:ext cx="6731000" cy="32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0"/>
              </a:spcBef>
              <a:spcAft>
                <a:spcPct val="0"/>
              </a:spcAft>
              <a:buFont typeface="Arial" panose="020B0604020202020204" pitchFamily="34" charset="0"/>
              <a:buNone/>
            </a:pPr>
            <a:endParaRPr lang="zh-CN" altLang="en-US" sz="1067">
              <a:solidFill>
                <a:srgbClr val="FFFFFF"/>
              </a:solidFill>
              <a:latin typeface="Nokia Pure Text Light" pitchFamily="34" charset="0"/>
              <a:sym typeface="Arial" panose="020B0604020202020204" pitchFamily="34" charset="0"/>
            </a:endParaRPr>
          </a:p>
          <a:p>
            <a:pPr defTabSz="609585" eaLnBrk="0" fontAlgn="base" hangingPunct="0">
              <a:spcBef>
                <a:spcPct val="0"/>
              </a:spcBef>
              <a:spcAft>
                <a:spcPct val="0"/>
              </a:spcAft>
              <a:buFont typeface="Arial" panose="020B0604020202020204" pitchFamily="34" charset="0"/>
              <a:buNone/>
            </a:pPr>
            <a:endParaRPr lang="zh-CN" altLang="en-US" sz="1067">
              <a:solidFill>
                <a:srgbClr val="124191"/>
              </a:solidFill>
              <a:latin typeface="Nokia Pure Text Light" pitchFamily="34" charset="0"/>
              <a:sym typeface="Arial" panose="020B0604020202020204" pitchFamily="34" charset="0"/>
            </a:endParaRPr>
          </a:p>
        </p:txBody>
      </p:sp>
      <p:sp>
        <p:nvSpPr>
          <p:cNvPr id="1052" name="TextBox 26"/>
          <p:cNvSpPr>
            <a:spLocks noChangeArrowheads="1"/>
          </p:cNvSpPr>
          <p:nvPr userDrawn="1"/>
        </p:nvSpPr>
        <p:spPr bwMode="auto">
          <a:xfrm>
            <a:off x="575733" y="6383867"/>
            <a:ext cx="673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sym typeface="ヒラギノ角ゴ Pro W3" charset="0"/>
              </a:defRPr>
            </a:lvl1pPr>
            <a:lvl2pPr marL="742950" indent="-285750">
              <a:defRPr>
                <a:solidFill>
                  <a:schemeClr val="tx1"/>
                </a:solidFill>
                <a:latin typeface="Arial" panose="020B0604020202020204" pitchFamily="34" charset="0"/>
                <a:ea typeface="宋体" panose="02010600030101010101" pitchFamily="2" charset="-122"/>
                <a:sym typeface="ヒラギノ角ゴ Pro W3" charset="0"/>
              </a:defRPr>
            </a:lvl2pPr>
            <a:lvl3pPr marL="1143000" indent="-228600">
              <a:defRPr>
                <a:solidFill>
                  <a:schemeClr val="tx1"/>
                </a:solidFill>
                <a:latin typeface="Arial" panose="020B0604020202020204" pitchFamily="34" charset="0"/>
                <a:ea typeface="宋体" panose="02010600030101010101" pitchFamily="2" charset="-122"/>
                <a:sym typeface="ヒラギノ角ゴ Pro W3" charset="0"/>
              </a:defRPr>
            </a:lvl3pPr>
            <a:lvl4pPr marL="1600200" indent="-228600">
              <a:defRPr>
                <a:solidFill>
                  <a:schemeClr val="tx1"/>
                </a:solidFill>
                <a:latin typeface="Arial" panose="020B0604020202020204" pitchFamily="34" charset="0"/>
                <a:ea typeface="宋体" panose="02010600030101010101" pitchFamily="2" charset="-122"/>
                <a:sym typeface="ヒラギノ角ゴ Pro W3" charset="0"/>
              </a:defRPr>
            </a:lvl4pPr>
            <a:lvl5pPr marL="2057400" indent="-228600">
              <a:defRPr>
                <a:solidFill>
                  <a:schemeClr val="tx1"/>
                </a:solidFill>
                <a:latin typeface="Arial" panose="020B0604020202020204" pitchFamily="34" charset="0"/>
                <a:ea typeface="宋体" panose="02010600030101010101" pitchFamily="2" charset="-122"/>
                <a:sym typeface="ヒラギノ角ゴ Pro W3" charset="0"/>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sym typeface="ヒラギノ角ゴ Pro W3" charset="0"/>
              </a:defRPr>
            </a:lvl9pPr>
          </a:lstStyle>
          <a:p>
            <a:pPr defTabSz="609585" eaLnBrk="0" fontAlgn="base" hangingPunct="0">
              <a:spcBef>
                <a:spcPct val="0"/>
              </a:spcBef>
              <a:spcAft>
                <a:spcPct val="0"/>
              </a:spcAft>
              <a:buFont typeface="Arial" panose="020B0604020202020204" pitchFamily="34" charset="0"/>
              <a:buNone/>
            </a:pPr>
            <a:endParaRPr lang="zh-CN" altLang="zh-CN" sz="2400">
              <a:solidFill>
                <a:srgbClr val="68717A"/>
              </a:solidFill>
            </a:endParaRPr>
          </a:p>
        </p:txBody>
      </p:sp>
      <p:pic>
        <p:nvPicPr>
          <p:cNvPr id="1053" name="Picture 29" descr="华诺-发布--2015-02-07----拼版"/>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491133" y="6326718"/>
            <a:ext cx="2194984" cy="14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extLst>
      <p:ext uri="{BB962C8B-B14F-4D97-AF65-F5344CB8AC3E}">
        <p14:creationId xmlns:p14="http://schemas.microsoft.com/office/powerpoint/2010/main" val="39999424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marL="609585" indent="-609585" algn="l" rtl="0" eaLnBrk="0" fontAlgn="base" hangingPunct="0">
        <a:spcBef>
          <a:spcPct val="0"/>
        </a:spcBef>
        <a:spcAft>
          <a:spcPct val="0"/>
        </a:spcAft>
        <a:defRPr sz="5867" b="1">
          <a:solidFill>
            <a:schemeClr val="tx1"/>
          </a:solidFill>
          <a:latin typeface="+mj-lt"/>
          <a:ea typeface="+mj-ea"/>
          <a:cs typeface="+mj-cs"/>
          <a:sym typeface="Arial" panose="020B0604020202020204" pitchFamily="34" charset="0"/>
        </a:defRPr>
      </a:lvl1pPr>
      <a:lvl2pPr marL="609585" indent="-609585" algn="l" rtl="0" eaLnBrk="0" fontAlgn="base" hangingPunct="0">
        <a:spcBef>
          <a:spcPct val="0"/>
        </a:spcBef>
        <a:spcAft>
          <a:spcPct val="0"/>
        </a:spcAft>
        <a:defRPr sz="5867" b="1">
          <a:solidFill>
            <a:schemeClr val="tx1"/>
          </a:solidFill>
          <a:latin typeface="Nokia Pure Headline Light" charset="0"/>
          <a:ea typeface="ヒラギノ角ゴ Pro W3" charset="0"/>
          <a:cs typeface="ヒラギノ角ゴ Pro W3" charset="0"/>
          <a:sym typeface="Arial" panose="020B0604020202020204" pitchFamily="34" charset="0"/>
        </a:defRPr>
      </a:lvl2pPr>
      <a:lvl3pPr marL="609585" indent="-609585" algn="l" rtl="0" eaLnBrk="0" fontAlgn="base" hangingPunct="0">
        <a:spcBef>
          <a:spcPct val="0"/>
        </a:spcBef>
        <a:spcAft>
          <a:spcPct val="0"/>
        </a:spcAft>
        <a:defRPr sz="5867" b="1">
          <a:solidFill>
            <a:schemeClr val="tx1"/>
          </a:solidFill>
          <a:latin typeface="Nokia Pure Headline Light" charset="0"/>
          <a:ea typeface="ヒラギノ角ゴ Pro W3" charset="0"/>
          <a:cs typeface="ヒラギノ角ゴ Pro W3" charset="0"/>
          <a:sym typeface="Arial" panose="020B0604020202020204" pitchFamily="34" charset="0"/>
        </a:defRPr>
      </a:lvl3pPr>
      <a:lvl4pPr marL="609585" indent="-609585" algn="l" rtl="0" eaLnBrk="0" fontAlgn="base" hangingPunct="0">
        <a:spcBef>
          <a:spcPct val="0"/>
        </a:spcBef>
        <a:spcAft>
          <a:spcPct val="0"/>
        </a:spcAft>
        <a:defRPr sz="5867" b="1">
          <a:solidFill>
            <a:schemeClr val="tx1"/>
          </a:solidFill>
          <a:latin typeface="Nokia Pure Headline Light" charset="0"/>
          <a:ea typeface="ヒラギノ角ゴ Pro W3" charset="0"/>
          <a:cs typeface="ヒラギノ角ゴ Pro W3" charset="0"/>
          <a:sym typeface="Arial" panose="020B0604020202020204" pitchFamily="34" charset="0"/>
        </a:defRPr>
      </a:lvl4pPr>
      <a:lvl5pPr marL="609585" indent="-609585" algn="l" rtl="0" eaLnBrk="0" fontAlgn="base" hangingPunct="0">
        <a:spcBef>
          <a:spcPct val="0"/>
        </a:spcBef>
        <a:spcAft>
          <a:spcPct val="0"/>
        </a:spcAft>
        <a:defRPr sz="5867" b="1">
          <a:solidFill>
            <a:schemeClr val="tx1"/>
          </a:solidFill>
          <a:latin typeface="Nokia Pure Headline Light" charset="0"/>
          <a:ea typeface="ヒラギノ角ゴ Pro W3" charset="0"/>
          <a:cs typeface="ヒラギノ角ゴ Pro W3" charset="0"/>
          <a:sym typeface="Arial" panose="020B0604020202020204" pitchFamily="34" charset="0"/>
        </a:defRPr>
      </a:lvl5pPr>
      <a:lvl6pPr marL="1219170" indent="-609585" algn="l" rtl="0" eaLnBrk="0" fontAlgn="base" hangingPunct="0">
        <a:spcBef>
          <a:spcPct val="0"/>
        </a:spcBef>
        <a:spcAft>
          <a:spcPct val="0"/>
        </a:spcAft>
        <a:defRPr b="1">
          <a:solidFill>
            <a:schemeClr val="tx1"/>
          </a:solidFill>
          <a:latin typeface="Nokia Pure Headline Light" charset="0"/>
          <a:ea typeface="ヒラギノ角ゴ Pro W3" charset="0"/>
          <a:cs typeface="ヒラギノ角ゴ Pro W3" charset="0"/>
          <a:sym typeface="Arial" pitchFamily="34" charset="0"/>
        </a:defRPr>
      </a:lvl6pPr>
      <a:lvl7pPr marL="1828754" indent="-609585" algn="l" rtl="0" eaLnBrk="0" fontAlgn="base" hangingPunct="0">
        <a:spcBef>
          <a:spcPct val="0"/>
        </a:spcBef>
        <a:spcAft>
          <a:spcPct val="0"/>
        </a:spcAft>
        <a:defRPr b="1">
          <a:solidFill>
            <a:schemeClr val="tx1"/>
          </a:solidFill>
          <a:latin typeface="Nokia Pure Headline Light" charset="0"/>
          <a:ea typeface="ヒラギノ角ゴ Pro W3" charset="0"/>
          <a:cs typeface="ヒラギノ角ゴ Pro W3" charset="0"/>
          <a:sym typeface="Arial" pitchFamily="34" charset="0"/>
        </a:defRPr>
      </a:lvl7pPr>
      <a:lvl8pPr marL="2438339" indent="-609585" algn="l" rtl="0" eaLnBrk="0" fontAlgn="base" hangingPunct="0">
        <a:spcBef>
          <a:spcPct val="0"/>
        </a:spcBef>
        <a:spcAft>
          <a:spcPct val="0"/>
        </a:spcAft>
        <a:defRPr b="1">
          <a:solidFill>
            <a:schemeClr val="tx1"/>
          </a:solidFill>
          <a:latin typeface="Nokia Pure Headline Light" charset="0"/>
          <a:ea typeface="ヒラギノ角ゴ Pro W3" charset="0"/>
          <a:cs typeface="ヒラギノ角ゴ Pro W3" charset="0"/>
          <a:sym typeface="Arial" pitchFamily="34" charset="0"/>
        </a:defRPr>
      </a:lvl8pPr>
      <a:lvl9pPr marL="3047924" indent="-609585" algn="l" rtl="0" eaLnBrk="0" fontAlgn="base" hangingPunct="0">
        <a:spcBef>
          <a:spcPct val="0"/>
        </a:spcBef>
        <a:spcAft>
          <a:spcPct val="0"/>
        </a:spcAft>
        <a:defRPr b="1">
          <a:solidFill>
            <a:schemeClr val="tx1"/>
          </a:solidFill>
          <a:latin typeface="Nokia Pure Headline Light" charset="0"/>
          <a:ea typeface="ヒラギノ角ゴ Pro W3" charset="0"/>
          <a:cs typeface="ヒラギノ角ゴ Pro W3" charset="0"/>
          <a:sym typeface="Arial" pitchFamily="34" charset="0"/>
        </a:defRPr>
      </a:lvl9pPr>
    </p:titleStyle>
    <p:bodyStyle>
      <a:lvl1pPr marL="306910" indent="-306910" algn="l" defTabSz="609585" rtl="0" eaLnBrk="0" fontAlgn="base" hangingPunct="0">
        <a:spcBef>
          <a:spcPct val="0"/>
        </a:spcBef>
        <a:spcAft>
          <a:spcPts val="800"/>
        </a:spcAft>
        <a:buFont typeface="Arial" panose="020B0604020202020204" pitchFamily="34" charset="0"/>
        <a:buChar char="•"/>
        <a:defRPr sz="4267">
          <a:solidFill>
            <a:schemeClr val="bg2"/>
          </a:solidFill>
          <a:latin typeface="+mn-lt"/>
          <a:ea typeface="+mn-ea"/>
          <a:cs typeface="+mn-cs"/>
          <a:sym typeface="ヒラギノ角ゴ Pro W3" charset="0"/>
        </a:defRPr>
      </a:lvl1pPr>
      <a:lvl2pPr marL="611702" indent="-302676" algn="l" defTabSz="609585" rtl="0" eaLnBrk="0" fontAlgn="base" hangingPunct="0">
        <a:spcBef>
          <a:spcPct val="0"/>
        </a:spcBef>
        <a:spcAft>
          <a:spcPts val="800"/>
        </a:spcAft>
        <a:buFont typeface="Lucida Grande" pitchFamily="2" charset="0"/>
        <a:buChar char="-"/>
        <a:defRPr sz="3733">
          <a:solidFill>
            <a:schemeClr val="bg2"/>
          </a:solidFill>
          <a:latin typeface="+mn-lt"/>
          <a:ea typeface="+mn-ea"/>
          <a:cs typeface="+mn-cs"/>
          <a:sym typeface="ヒラギノ角ゴ Pro W3" charset="0"/>
        </a:defRPr>
      </a:lvl2pPr>
      <a:lvl3pPr marL="912261" indent="-298443" algn="l" defTabSz="609585" rtl="0" eaLnBrk="0" fontAlgn="base" hangingPunct="0">
        <a:spcBef>
          <a:spcPct val="0"/>
        </a:spcBef>
        <a:spcAft>
          <a:spcPts val="800"/>
        </a:spcAft>
        <a:buFont typeface="Arial" panose="020B0604020202020204" pitchFamily="34" charset="0"/>
        <a:buChar char="•"/>
        <a:defRPr sz="3200">
          <a:solidFill>
            <a:schemeClr val="bg2"/>
          </a:solidFill>
          <a:latin typeface="+mn-lt"/>
          <a:ea typeface="+mn-ea"/>
          <a:cs typeface="+mn-cs"/>
          <a:sym typeface="ヒラギノ角ゴ Pro W3" charset="0"/>
        </a:defRPr>
      </a:lvl3pPr>
      <a:lvl4pPr marL="1217054" indent="-302676" algn="l" defTabSz="609585" rtl="0" eaLnBrk="0" fontAlgn="base" hangingPunct="0">
        <a:spcBef>
          <a:spcPct val="0"/>
        </a:spcBef>
        <a:spcAft>
          <a:spcPts val="800"/>
        </a:spcAft>
        <a:buFont typeface="Lucida Grande" pitchFamily="2" charset="0"/>
        <a:buChar char="-"/>
        <a:defRPr sz="2667">
          <a:solidFill>
            <a:schemeClr val="bg2"/>
          </a:solidFill>
          <a:latin typeface="+mn-lt"/>
          <a:ea typeface="+mn-ea"/>
          <a:cs typeface="+mn-cs"/>
          <a:sym typeface="ヒラギノ角ゴ Pro W3" charset="0"/>
        </a:defRPr>
      </a:lvl4pPr>
      <a:lvl5pPr marL="1523962" indent="-306910" algn="l" defTabSz="609585" rtl="0" eaLnBrk="0" fontAlgn="base" hangingPunct="0">
        <a:spcBef>
          <a:spcPct val="0"/>
        </a:spcBef>
        <a:spcAft>
          <a:spcPts val="800"/>
        </a:spcAft>
        <a:buFont typeface="Arial" panose="020B0604020202020204" pitchFamily="34" charset="0"/>
        <a:buChar char="•"/>
        <a:defRPr sz="2667">
          <a:solidFill>
            <a:schemeClr val="bg2"/>
          </a:solidFill>
          <a:latin typeface="+mn-lt"/>
          <a:ea typeface="+mn-ea"/>
          <a:cs typeface="+mn-cs"/>
          <a:sym typeface="ヒラギノ角ゴ Pro W3" charset="0"/>
        </a:defRPr>
      </a:lvl5pPr>
      <a:lvl6pPr marL="2133547" indent="-306910" algn="l" defTabSz="609585" rtl="0" eaLnBrk="0" fontAlgn="base" hangingPunct="0">
        <a:spcBef>
          <a:spcPct val="0"/>
        </a:spcBef>
        <a:spcAft>
          <a:spcPts val="800"/>
        </a:spcAft>
        <a:buFont typeface="Arial" pitchFamily="34" charset="0"/>
        <a:buChar char="•"/>
        <a:defRPr sz="2667">
          <a:solidFill>
            <a:schemeClr val="bg2"/>
          </a:solidFill>
          <a:latin typeface="+mn-lt"/>
          <a:ea typeface="+mn-ea"/>
          <a:cs typeface="+mn-cs"/>
          <a:sym typeface="ヒラギノ角ゴ Pro W3" charset="0"/>
        </a:defRPr>
      </a:lvl6pPr>
      <a:lvl7pPr marL="2743131" indent="-306910" algn="l" defTabSz="609585" rtl="0" eaLnBrk="0" fontAlgn="base" hangingPunct="0">
        <a:spcBef>
          <a:spcPct val="0"/>
        </a:spcBef>
        <a:spcAft>
          <a:spcPts val="800"/>
        </a:spcAft>
        <a:buFont typeface="Arial" pitchFamily="34" charset="0"/>
        <a:buChar char="•"/>
        <a:defRPr sz="2667">
          <a:solidFill>
            <a:schemeClr val="bg2"/>
          </a:solidFill>
          <a:latin typeface="+mn-lt"/>
          <a:ea typeface="+mn-ea"/>
          <a:cs typeface="+mn-cs"/>
          <a:sym typeface="ヒラギノ角ゴ Pro W3" charset="0"/>
        </a:defRPr>
      </a:lvl7pPr>
      <a:lvl8pPr marL="3352716" indent="-306910" algn="l" defTabSz="609585" rtl="0" eaLnBrk="0" fontAlgn="base" hangingPunct="0">
        <a:spcBef>
          <a:spcPct val="0"/>
        </a:spcBef>
        <a:spcAft>
          <a:spcPts val="800"/>
        </a:spcAft>
        <a:buFont typeface="Arial" pitchFamily="34" charset="0"/>
        <a:buChar char="•"/>
        <a:defRPr sz="2667">
          <a:solidFill>
            <a:schemeClr val="bg2"/>
          </a:solidFill>
          <a:latin typeface="+mn-lt"/>
          <a:ea typeface="+mn-ea"/>
          <a:cs typeface="+mn-cs"/>
          <a:sym typeface="ヒラギノ角ゴ Pro W3" charset="0"/>
        </a:defRPr>
      </a:lvl8pPr>
      <a:lvl9pPr marL="3962301" indent="-306910" algn="l" defTabSz="609585" rtl="0" eaLnBrk="0" fontAlgn="base" hangingPunct="0">
        <a:spcBef>
          <a:spcPct val="0"/>
        </a:spcBef>
        <a:spcAft>
          <a:spcPts val="800"/>
        </a:spcAft>
        <a:buFont typeface="Arial" pitchFamily="34" charset="0"/>
        <a:buChar char="•"/>
        <a:defRPr sz="2667">
          <a:solidFill>
            <a:schemeClr val="bg2"/>
          </a:solidFill>
          <a:latin typeface="+mn-lt"/>
          <a:ea typeface="+mn-ea"/>
          <a:cs typeface="+mn-cs"/>
          <a:sym typeface="ヒラギノ角ゴ Pro W3" charset="0"/>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5.wmf"/><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32.png"/><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6.wmf"/><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hyperlink" Target="https://kubernetes.io/docs/concepts/workloads/controllers/replicationcontroller/#what-is-a-replicationcontroller" TargetMode="External"/><Relationship Id="rId3" Type="http://schemas.openxmlformats.org/officeDocument/2006/relationships/image" Target="../media/image4.png"/><Relationship Id="rId7" Type="http://schemas.openxmlformats.org/officeDocument/2006/relationships/hyperlink" Target="https://kubernetes.io/docs/concepts/storage/persistent-volumes/" TargetMode="External"/><Relationship Id="rId12" Type="http://schemas.openxmlformats.org/officeDocument/2006/relationships/hyperlink" Target="https://kubernetes.io/docs/concepts/workloads/controllers/jobs-run-to-comple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kubernetes.io/docs/concepts/workloads/controllers/deployment/#what-is-a-deployment" TargetMode="External"/><Relationship Id="rId11" Type="http://schemas.openxmlformats.org/officeDocument/2006/relationships/hyperlink" Target="https://kubernetes.io/docs/tasks/configure-pod-container/configure-pod-configmap/" TargetMode="External"/><Relationship Id="rId5" Type="http://schemas.openxmlformats.org/officeDocument/2006/relationships/hyperlink" Target="https://kubernetes.io/docs/tasks/run-application/horizontal-pod-autoscale/" TargetMode="External"/><Relationship Id="rId10" Type="http://schemas.openxmlformats.org/officeDocument/2006/relationships/hyperlink" Target="https://kubernetes.io/docs/concepts/configuration/secret/" TargetMode="External"/><Relationship Id="rId4" Type="http://schemas.openxmlformats.org/officeDocument/2006/relationships/hyperlink" Target="https://kubernetes.io/docs/concepts/configuration/manage-compute-resources-container/" TargetMode="External"/><Relationship Id="rId9" Type="http://schemas.openxmlformats.org/officeDocument/2006/relationships/hyperlink" Target="https://kubernetes.io/docs/concepts/services-networking/servi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38.pn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37.wmf"/><Relationship Id="rId5" Type="http://schemas.openxmlformats.org/officeDocument/2006/relationships/image" Target="../media/image40.png"/><Relationship Id="rId10" Type="http://schemas.openxmlformats.org/officeDocument/2006/relationships/oleObject" Target="../embeddings/oleObject11.bin"/><Relationship Id="rId4" Type="http://schemas.openxmlformats.org/officeDocument/2006/relationships/image" Target="../media/image39.png"/><Relationship Id="rId9" Type="http://schemas.openxmlformats.org/officeDocument/2006/relationships/image" Target="../media/image36.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44.png"/><Relationship Id="rId4" Type="http://schemas.openxmlformats.org/officeDocument/2006/relationships/image" Target="../media/image41.wmf"/><Relationship Id="rId9" Type="http://schemas.openxmlformats.org/officeDocument/2006/relationships/image" Target="../media/image43.wmf"/></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50.wmf"/><Relationship Id="rId18" Type="http://schemas.openxmlformats.org/officeDocument/2006/relationships/oleObject" Target="../embeddings/oleObject22.bin"/><Relationship Id="rId26" Type="http://schemas.openxmlformats.org/officeDocument/2006/relationships/oleObject" Target="../embeddings/oleObject26.bin"/><Relationship Id="rId21" Type="http://schemas.openxmlformats.org/officeDocument/2006/relationships/image" Target="../media/image54.wmf"/><Relationship Id="rId34" Type="http://schemas.openxmlformats.org/officeDocument/2006/relationships/oleObject" Target="../embeddings/oleObject30.bin"/><Relationship Id="rId7" Type="http://schemas.openxmlformats.org/officeDocument/2006/relationships/image" Target="../media/image47.wmf"/><Relationship Id="rId12" Type="http://schemas.openxmlformats.org/officeDocument/2006/relationships/oleObject" Target="../embeddings/oleObject19.bin"/><Relationship Id="rId17" Type="http://schemas.openxmlformats.org/officeDocument/2006/relationships/image" Target="../media/image52.wmf"/><Relationship Id="rId25" Type="http://schemas.openxmlformats.org/officeDocument/2006/relationships/image" Target="../media/image56.wmf"/><Relationship Id="rId33" Type="http://schemas.openxmlformats.org/officeDocument/2006/relationships/image" Target="../media/image60.wmf"/><Relationship Id="rId2" Type="http://schemas.openxmlformats.org/officeDocument/2006/relationships/slideLayout" Target="../slideLayouts/slideLayout2.xml"/><Relationship Id="rId16" Type="http://schemas.openxmlformats.org/officeDocument/2006/relationships/oleObject" Target="../embeddings/oleObject21.bin"/><Relationship Id="rId20" Type="http://schemas.openxmlformats.org/officeDocument/2006/relationships/oleObject" Target="../embeddings/oleObject23.bin"/><Relationship Id="rId29" Type="http://schemas.openxmlformats.org/officeDocument/2006/relationships/image" Target="../media/image58.wmf"/><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49.wmf"/><Relationship Id="rId24" Type="http://schemas.openxmlformats.org/officeDocument/2006/relationships/oleObject" Target="../embeddings/oleObject25.bin"/><Relationship Id="rId32" Type="http://schemas.openxmlformats.org/officeDocument/2006/relationships/oleObject" Target="../embeddings/oleObject29.bin"/><Relationship Id="rId37" Type="http://schemas.openxmlformats.org/officeDocument/2006/relationships/image" Target="../media/image62.wmf"/><Relationship Id="rId5" Type="http://schemas.openxmlformats.org/officeDocument/2006/relationships/image" Target="../media/image46.wmf"/><Relationship Id="rId15" Type="http://schemas.openxmlformats.org/officeDocument/2006/relationships/image" Target="../media/image51.wmf"/><Relationship Id="rId23" Type="http://schemas.openxmlformats.org/officeDocument/2006/relationships/image" Target="../media/image55.wmf"/><Relationship Id="rId28" Type="http://schemas.openxmlformats.org/officeDocument/2006/relationships/oleObject" Target="../embeddings/oleObject27.bin"/><Relationship Id="rId36" Type="http://schemas.openxmlformats.org/officeDocument/2006/relationships/oleObject" Target="../embeddings/oleObject31.bin"/><Relationship Id="rId10" Type="http://schemas.openxmlformats.org/officeDocument/2006/relationships/oleObject" Target="../embeddings/oleObject18.bin"/><Relationship Id="rId19" Type="http://schemas.openxmlformats.org/officeDocument/2006/relationships/image" Target="../media/image53.wmf"/><Relationship Id="rId31" Type="http://schemas.openxmlformats.org/officeDocument/2006/relationships/image" Target="../media/image59.wmf"/><Relationship Id="rId4" Type="http://schemas.openxmlformats.org/officeDocument/2006/relationships/oleObject" Target="../embeddings/oleObject15.bin"/><Relationship Id="rId9" Type="http://schemas.openxmlformats.org/officeDocument/2006/relationships/image" Target="../media/image48.wmf"/><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57.wmf"/><Relationship Id="rId30" Type="http://schemas.openxmlformats.org/officeDocument/2006/relationships/oleObject" Target="../embeddings/oleObject28.bin"/><Relationship Id="rId35" Type="http://schemas.openxmlformats.org/officeDocument/2006/relationships/image" Target="../media/image61.wmf"/><Relationship Id="rId8" Type="http://schemas.openxmlformats.org/officeDocument/2006/relationships/oleObject" Target="../embeddings/oleObject17.bin"/><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mirrors.163.com/centos/7.4.1708/isos/x86_6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9486" y="5810050"/>
            <a:ext cx="9866804" cy="415498"/>
          </a:xfrm>
          <a:prstGeom prst="rect">
            <a:avLst/>
          </a:prstGeom>
          <a:noFill/>
        </p:spPr>
        <p:txBody>
          <a:bodyPr wrap="none" rtlCol="0">
            <a:spAutoFit/>
          </a:bodyPr>
          <a:lstStyle/>
          <a:p>
            <a:r>
              <a:rPr lang="en-US" altLang="zh-CN" sz="1100" dirty="0"/>
              <a:t>This document is ’proprietary and confidential information, which may not be distributed or disclosed to any third parties without the prior written consent of .</a:t>
            </a:r>
          </a:p>
          <a:p>
            <a:r>
              <a:rPr lang="en-US" altLang="zh-CN" sz="1000" dirty="0"/>
              <a:t>Copyright © 2018 Nokia Solutions and Networks. All rights reserved.</a:t>
            </a:r>
            <a:endParaRPr lang="zh-CN" altLang="en-US" sz="1000" dirty="0"/>
          </a:p>
        </p:txBody>
      </p:sp>
      <p:sp>
        <p:nvSpPr>
          <p:cNvPr id="10" name="文本框 9">
            <a:extLst>
              <a:ext uri="{FF2B5EF4-FFF2-40B4-BE49-F238E27FC236}">
                <a16:creationId xmlns:a16="http://schemas.microsoft.com/office/drawing/2014/main" id="{99E6ED0C-383E-4F53-A872-60FB04262AB5}"/>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Install Guide</a:t>
            </a:r>
            <a:endParaRPr lang="zh-CN" altLang="en-US" dirty="0"/>
          </a:p>
        </p:txBody>
      </p:sp>
      <p:sp>
        <p:nvSpPr>
          <p:cNvPr id="2" name="文本框 1">
            <a:extLst>
              <a:ext uri="{FF2B5EF4-FFF2-40B4-BE49-F238E27FC236}">
                <a16:creationId xmlns:a16="http://schemas.microsoft.com/office/drawing/2014/main" id="{02543A9A-802C-4E42-85F7-EEE699959C8A}"/>
              </a:ext>
            </a:extLst>
          </p:cNvPr>
          <p:cNvSpPr txBox="1"/>
          <p:nvPr/>
        </p:nvSpPr>
        <p:spPr>
          <a:xfrm>
            <a:off x="859486" y="5286830"/>
            <a:ext cx="8961120" cy="523220"/>
          </a:xfrm>
          <a:prstGeom prst="rect">
            <a:avLst/>
          </a:prstGeom>
          <a:noFill/>
        </p:spPr>
        <p:txBody>
          <a:bodyPr wrap="square" rtlCol="0">
            <a:spAutoFit/>
          </a:bodyPr>
          <a:lstStyle/>
          <a:p>
            <a:r>
              <a:rPr lang="en-US" altLang="zh-CN" sz="1400" dirty="0"/>
              <a:t>Version</a:t>
            </a:r>
            <a:r>
              <a:rPr lang="zh-CN" altLang="en-US" sz="1400" dirty="0"/>
              <a:t>：</a:t>
            </a:r>
            <a:r>
              <a:rPr lang="en-US" altLang="zh-CN" sz="1400" dirty="0"/>
              <a:t>v1.0                                                                    Date</a:t>
            </a:r>
            <a:r>
              <a:rPr lang="zh-CN" altLang="en-US" sz="1400" dirty="0"/>
              <a:t>：</a:t>
            </a:r>
            <a:r>
              <a:rPr lang="en-US" altLang="zh-CN" sz="1400" dirty="0"/>
              <a:t>2018-5-13</a:t>
            </a:r>
          </a:p>
          <a:p>
            <a:r>
              <a:rPr lang="en-US" altLang="zh-CN" sz="1400" dirty="0"/>
              <a:t>Author</a:t>
            </a:r>
            <a:r>
              <a:rPr lang="zh-CN" altLang="en-US" sz="1400" dirty="0"/>
              <a:t>：</a:t>
            </a:r>
            <a:r>
              <a:rPr lang="en-US" altLang="zh-CN" sz="1400" dirty="0"/>
              <a:t>BurlyLuo                                                             Mail</a:t>
            </a:r>
            <a:r>
              <a:rPr lang="zh-CN" altLang="en-US" sz="1400" dirty="0"/>
              <a:t>：</a:t>
            </a:r>
            <a:r>
              <a:rPr lang="en-US" altLang="zh-CN" sz="1400" dirty="0"/>
              <a:t>olaf.luo@foxmail.com</a:t>
            </a:r>
            <a:endParaRPr lang="zh-CN" altLang="en-US" sz="1400" dirty="0"/>
          </a:p>
        </p:txBody>
      </p:sp>
      <p:pic>
        <p:nvPicPr>
          <p:cNvPr id="1026" name="Picture 2" descr="https://timgsa.baidu.com/timg?image&amp;quality=80&amp;size=b9999_10000&amp;sec=1525854327054&amp;di=b8fbab7a9c62ff6d157dcc1e0061bcf4&amp;imgtype=0&amp;src=http%3A%2F%2Fi0.wp.com%2Fdevops.com%2Fwp-content%2Fuploads%2F2015%2F11%2FKubernetes.png">
            <a:extLst>
              <a:ext uri="{FF2B5EF4-FFF2-40B4-BE49-F238E27FC236}">
                <a16:creationId xmlns:a16="http://schemas.microsoft.com/office/drawing/2014/main" id="{BD0927DA-BD9A-4613-BF6F-162BB904F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820550"/>
            <a:ext cx="2667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33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15E57C-7F2D-4DA4-A216-C1DE1624919D}"/>
              </a:ext>
            </a:extLst>
          </p:cNvPr>
          <p:cNvPicPr>
            <a:picLocks noChangeAspect="1"/>
          </p:cNvPicPr>
          <p:nvPr/>
        </p:nvPicPr>
        <p:blipFill>
          <a:blip r:embed="rId2"/>
          <a:stretch>
            <a:fillRect/>
          </a:stretch>
        </p:blipFill>
        <p:spPr>
          <a:xfrm>
            <a:off x="1747016" y="1234942"/>
            <a:ext cx="8697968" cy="3965386"/>
          </a:xfrm>
          <a:prstGeom prst="ellipse">
            <a:avLst/>
          </a:prstGeom>
          <a:ln>
            <a:noFill/>
          </a:ln>
          <a:effectLst>
            <a:softEdge rad="112500"/>
          </a:effectLst>
        </p:spPr>
      </p:pic>
      <p:sp>
        <p:nvSpPr>
          <p:cNvPr id="6" name="文本框 5">
            <a:extLst>
              <a:ext uri="{FF2B5EF4-FFF2-40B4-BE49-F238E27FC236}">
                <a16:creationId xmlns:a16="http://schemas.microsoft.com/office/drawing/2014/main" id="{84E86B4A-A9B3-4915-84F4-CBEF3F4579AD}"/>
              </a:ext>
            </a:extLst>
          </p:cNvPr>
          <p:cNvSpPr txBox="1"/>
          <p:nvPr/>
        </p:nvSpPr>
        <p:spPr>
          <a:xfrm>
            <a:off x="929157" y="632452"/>
            <a:ext cx="4818503" cy="369332"/>
          </a:xfrm>
          <a:prstGeom prst="rect">
            <a:avLst/>
          </a:prstGeom>
          <a:noFill/>
        </p:spPr>
        <p:txBody>
          <a:bodyPr wrap="square" rtlCol="0">
            <a:spAutoFit/>
          </a:bodyPr>
          <a:lstStyle/>
          <a:p>
            <a:r>
              <a:rPr lang="en-US" altLang="zh-CN" dirty="0"/>
              <a:t>Kubernetes </a:t>
            </a:r>
            <a:r>
              <a:rPr lang="zh-CN" altLang="en-US" dirty="0"/>
              <a:t>各节点</a:t>
            </a:r>
            <a:r>
              <a:rPr lang="en-US" altLang="zh-CN" dirty="0"/>
              <a:t>service</a:t>
            </a:r>
            <a:endParaRPr lang="zh-CN" altLang="en-US" dirty="0"/>
          </a:p>
        </p:txBody>
      </p:sp>
      <p:sp>
        <p:nvSpPr>
          <p:cNvPr id="3" name="文本框 2">
            <a:extLst>
              <a:ext uri="{FF2B5EF4-FFF2-40B4-BE49-F238E27FC236}">
                <a16:creationId xmlns:a16="http://schemas.microsoft.com/office/drawing/2014/main" id="{E5C2E261-2DDA-4085-9A18-E4930EE538B9}"/>
              </a:ext>
            </a:extLst>
          </p:cNvPr>
          <p:cNvSpPr txBox="1"/>
          <p:nvPr/>
        </p:nvSpPr>
        <p:spPr>
          <a:xfrm>
            <a:off x="1747016" y="1019499"/>
            <a:ext cx="5521063" cy="430887"/>
          </a:xfrm>
          <a:prstGeom prst="rect">
            <a:avLst/>
          </a:prstGeom>
          <a:noFill/>
          <a:ln w="19050">
            <a:solidFill>
              <a:srgbClr val="7030A0"/>
            </a:solidFill>
          </a:ln>
        </p:spPr>
        <p:txBody>
          <a:bodyPr wrap="none" rtlCol="0">
            <a:spAutoFit/>
          </a:bodyPr>
          <a:lstStyle/>
          <a:p>
            <a:r>
              <a:rPr lang="en-US" altLang="zh-CN" sz="1100" dirty="0">
                <a:solidFill>
                  <a:srgbClr val="FF0000"/>
                </a:solidFill>
              </a:rPr>
              <a:t>[root@k8s-1 ~]# kubectl get pods -n=kube-system -o wide  | grep "</a:t>
            </a:r>
            <a:r>
              <a:rPr lang="en-US" altLang="zh-CN" sz="1100" b="1" dirty="0" err="1">
                <a:solidFill>
                  <a:srgbClr val="00B050"/>
                </a:solidFill>
              </a:rPr>
              <a:t>kube-api</a:t>
            </a:r>
            <a:r>
              <a:rPr lang="en-US" altLang="zh-CN" sz="1100" dirty="0">
                <a:solidFill>
                  <a:srgbClr val="FF0000"/>
                </a:solidFill>
              </a:rPr>
              <a:t>"</a:t>
            </a:r>
          </a:p>
          <a:p>
            <a:r>
              <a:rPr lang="en-US" altLang="zh-CN" sz="1100" dirty="0">
                <a:solidFill>
                  <a:srgbClr val="FF0000"/>
                </a:solidFill>
              </a:rPr>
              <a:t>kube-apiserver-k8s-1                        1/1       Running   18         12d       192.168.43.2      </a:t>
            </a:r>
            <a:r>
              <a:rPr lang="en-US" altLang="zh-CN" sz="1100" b="1" u="sng" dirty="0">
                <a:solidFill>
                  <a:srgbClr val="FF0000"/>
                </a:solidFill>
              </a:rPr>
              <a:t>k8s-1</a:t>
            </a:r>
            <a:endParaRPr lang="zh-CN" altLang="en-US" sz="1100" b="1" u="sng" dirty="0">
              <a:solidFill>
                <a:srgbClr val="FF0000"/>
              </a:solidFill>
            </a:endParaRPr>
          </a:p>
        </p:txBody>
      </p:sp>
      <p:sp>
        <p:nvSpPr>
          <p:cNvPr id="16" name="箭头: 左弧形 15">
            <a:extLst>
              <a:ext uri="{FF2B5EF4-FFF2-40B4-BE49-F238E27FC236}">
                <a16:creationId xmlns:a16="http://schemas.microsoft.com/office/drawing/2014/main" id="{427A777B-5BFC-45E2-95CC-49E078F056C2}"/>
              </a:ext>
            </a:extLst>
          </p:cNvPr>
          <p:cNvSpPr/>
          <p:nvPr/>
        </p:nvSpPr>
        <p:spPr>
          <a:xfrm>
            <a:off x="3744686" y="1476126"/>
            <a:ext cx="252548" cy="1380285"/>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17" name="文本框 16">
            <a:extLst>
              <a:ext uri="{FF2B5EF4-FFF2-40B4-BE49-F238E27FC236}">
                <a16:creationId xmlns:a16="http://schemas.microsoft.com/office/drawing/2014/main" id="{08C3F7F8-9A87-41E6-876F-6DB3C528CEBC}"/>
              </a:ext>
            </a:extLst>
          </p:cNvPr>
          <p:cNvSpPr txBox="1"/>
          <p:nvPr/>
        </p:nvSpPr>
        <p:spPr>
          <a:xfrm>
            <a:off x="2347907" y="1742855"/>
            <a:ext cx="5554726" cy="430887"/>
          </a:xfrm>
          <a:prstGeom prst="rect">
            <a:avLst/>
          </a:prstGeom>
          <a:noFill/>
          <a:ln w="19050">
            <a:solidFill>
              <a:srgbClr val="7030A0"/>
            </a:solidFill>
          </a:ln>
        </p:spPr>
        <p:txBody>
          <a:bodyPr wrap="square" rtlCol="0">
            <a:spAutoFit/>
          </a:bodyPr>
          <a:lstStyle/>
          <a:p>
            <a:r>
              <a:rPr lang="en-US" altLang="zh-CN" sz="1100" dirty="0">
                <a:solidFill>
                  <a:srgbClr val="FF0000"/>
                </a:solidFill>
              </a:rPr>
              <a:t>[root@k8s-1 ~]# kubectl get pods -n=kube-system -o wide  | grep "</a:t>
            </a:r>
            <a:r>
              <a:rPr lang="en-US" altLang="zh-CN" sz="1100" b="1" dirty="0">
                <a:solidFill>
                  <a:srgbClr val="00B050"/>
                </a:solidFill>
              </a:rPr>
              <a:t>kube-scheduler</a:t>
            </a:r>
            <a:r>
              <a:rPr lang="en-US" altLang="zh-CN" sz="1100" dirty="0">
                <a:solidFill>
                  <a:srgbClr val="FF0000"/>
                </a:solidFill>
              </a:rPr>
              <a:t>"</a:t>
            </a:r>
          </a:p>
          <a:p>
            <a:r>
              <a:rPr lang="en-US" altLang="zh-CN" sz="1100" dirty="0">
                <a:solidFill>
                  <a:srgbClr val="FF0000"/>
                </a:solidFill>
              </a:rPr>
              <a:t>kube-scheduler-k8s-1                        1/1       Running   16         12d       192.168.43.2      </a:t>
            </a:r>
            <a:r>
              <a:rPr lang="en-US" altLang="zh-CN" sz="1100" b="1" u="sng" dirty="0">
                <a:solidFill>
                  <a:srgbClr val="FF0000"/>
                </a:solidFill>
              </a:rPr>
              <a:t>k8s-1</a:t>
            </a:r>
            <a:endParaRPr lang="zh-CN" altLang="en-US" sz="1100" b="1" u="sng" dirty="0">
              <a:solidFill>
                <a:srgbClr val="FF0000"/>
              </a:solidFill>
            </a:endParaRPr>
          </a:p>
        </p:txBody>
      </p:sp>
      <p:sp>
        <p:nvSpPr>
          <p:cNvPr id="18" name="箭头: 左弧形 17">
            <a:extLst>
              <a:ext uri="{FF2B5EF4-FFF2-40B4-BE49-F238E27FC236}">
                <a16:creationId xmlns:a16="http://schemas.microsoft.com/office/drawing/2014/main" id="{A0F16A76-C7F3-4ADD-A4D1-9A401443C902}"/>
              </a:ext>
            </a:extLst>
          </p:cNvPr>
          <p:cNvSpPr/>
          <p:nvPr/>
        </p:nvSpPr>
        <p:spPr>
          <a:xfrm flipH="1">
            <a:off x="4754878" y="2173742"/>
            <a:ext cx="165464" cy="933295"/>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19" name="文本框 18">
            <a:extLst>
              <a:ext uri="{FF2B5EF4-FFF2-40B4-BE49-F238E27FC236}">
                <a16:creationId xmlns:a16="http://schemas.microsoft.com/office/drawing/2014/main" id="{7C01EB33-DBD1-473A-B7BF-A9A30E5E445B}"/>
              </a:ext>
            </a:extLst>
          </p:cNvPr>
          <p:cNvSpPr txBox="1"/>
          <p:nvPr/>
        </p:nvSpPr>
        <p:spPr>
          <a:xfrm>
            <a:off x="981727" y="2281588"/>
            <a:ext cx="5787162" cy="430887"/>
          </a:xfrm>
          <a:prstGeom prst="rect">
            <a:avLst/>
          </a:prstGeom>
          <a:noFill/>
          <a:ln w="19050">
            <a:solidFill>
              <a:srgbClr val="7030A0"/>
            </a:solidFill>
          </a:ln>
        </p:spPr>
        <p:txBody>
          <a:bodyPr wrap="none" rtlCol="0">
            <a:spAutoFit/>
          </a:bodyPr>
          <a:lstStyle/>
          <a:p>
            <a:r>
              <a:rPr lang="en-US" altLang="zh-CN" sz="1100" dirty="0">
                <a:solidFill>
                  <a:srgbClr val="FF0000"/>
                </a:solidFill>
              </a:rPr>
              <a:t>[root@k8s-1 ~]# kubectl get pods -n=kube-system -o wide  | grep "</a:t>
            </a:r>
            <a:r>
              <a:rPr lang="en-US" altLang="zh-CN" sz="1100" b="1" dirty="0">
                <a:solidFill>
                  <a:srgbClr val="00B050"/>
                </a:solidFill>
              </a:rPr>
              <a:t>manager</a:t>
            </a:r>
            <a:r>
              <a:rPr lang="en-US" altLang="zh-CN" sz="1100" dirty="0">
                <a:solidFill>
                  <a:srgbClr val="FF0000"/>
                </a:solidFill>
              </a:rPr>
              <a:t>"</a:t>
            </a:r>
          </a:p>
          <a:p>
            <a:r>
              <a:rPr lang="en-US" altLang="zh-CN" sz="1100" dirty="0">
                <a:solidFill>
                  <a:srgbClr val="FF0000"/>
                </a:solidFill>
              </a:rPr>
              <a:t>kube-controller-manager-k8s-1               1/1       Running   19         12d       192.168.43.2      </a:t>
            </a:r>
            <a:r>
              <a:rPr lang="en-US" altLang="zh-CN" sz="1100" b="1" u="sng" dirty="0">
                <a:solidFill>
                  <a:srgbClr val="FF0000"/>
                </a:solidFill>
              </a:rPr>
              <a:t>k8s-1</a:t>
            </a:r>
            <a:endParaRPr lang="zh-CN" altLang="en-US" sz="1100" b="1" u="sng" dirty="0">
              <a:solidFill>
                <a:srgbClr val="FF0000"/>
              </a:solidFill>
            </a:endParaRPr>
          </a:p>
        </p:txBody>
      </p:sp>
      <p:sp>
        <p:nvSpPr>
          <p:cNvPr id="20" name="箭头: 左弧形 19">
            <a:extLst>
              <a:ext uri="{FF2B5EF4-FFF2-40B4-BE49-F238E27FC236}">
                <a16:creationId xmlns:a16="http://schemas.microsoft.com/office/drawing/2014/main" id="{68BE9D68-21CB-43E8-B623-AD529F7DE4D9}"/>
              </a:ext>
            </a:extLst>
          </p:cNvPr>
          <p:cNvSpPr/>
          <p:nvPr/>
        </p:nvSpPr>
        <p:spPr>
          <a:xfrm>
            <a:off x="3021874" y="2717016"/>
            <a:ext cx="252548" cy="566115"/>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21" name="文本框 20">
            <a:extLst>
              <a:ext uri="{FF2B5EF4-FFF2-40B4-BE49-F238E27FC236}">
                <a16:creationId xmlns:a16="http://schemas.microsoft.com/office/drawing/2014/main" id="{FDC95B4D-8F14-4777-B8CD-D0870C0E79EA}"/>
              </a:ext>
            </a:extLst>
          </p:cNvPr>
          <p:cNvSpPr txBox="1"/>
          <p:nvPr/>
        </p:nvSpPr>
        <p:spPr>
          <a:xfrm>
            <a:off x="2985525" y="4177817"/>
            <a:ext cx="5524269" cy="600164"/>
          </a:xfrm>
          <a:prstGeom prst="rect">
            <a:avLst/>
          </a:prstGeom>
          <a:noFill/>
          <a:ln w="19050">
            <a:solidFill>
              <a:srgbClr val="7030A0"/>
            </a:solidFill>
          </a:ln>
        </p:spPr>
        <p:txBody>
          <a:bodyPr wrap="none" rtlCol="0">
            <a:spAutoFit/>
          </a:bodyPr>
          <a:lstStyle/>
          <a:p>
            <a:r>
              <a:rPr lang="en-US" altLang="zh-CN" sz="1100" dirty="0">
                <a:solidFill>
                  <a:srgbClr val="FF0000"/>
                </a:solidFill>
              </a:rPr>
              <a:t>[root@k8s-1 ~]# kubectl get pods -n=kube-system -o wide  | grep "</a:t>
            </a:r>
            <a:r>
              <a:rPr lang="en-US" altLang="zh-CN" sz="1100" b="1" u="sng" dirty="0">
                <a:solidFill>
                  <a:srgbClr val="00B050"/>
                </a:solidFill>
              </a:rPr>
              <a:t>kube-proxy</a:t>
            </a:r>
            <a:r>
              <a:rPr lang="en-US" altLang="zh-CN" sz="1100" dirty="0">
                <a:solidFill>
                  <a:srgbClr val="FF0000"/>
                </a:solidFill>
              </a:rPr>
              <a:t>"</a:t>
            </a:r>
          </a:p>
          <a:p>
            <a:r>
              <a:rPr lang="en-US" altLang="zh-CN" sz="1100" dirty="0">
                <a:solidFill>
                  <a:srgbClr val="FF0000"/>
                </a:solidFill>
              </a:rPr>
              <a:t>kube-proxy-dng1t                            1/1       Running   15         12d       192.168.43.3      </a:t>
            </a:r>
            <a:r>
              <a:rPr lang="en-US" altLang="zh-CN" sz="1100" b="1" u="sng" dirty="0">
                <a:solidFill>
                  <a:srgbClr val="FF0000"/>
                </a:solidFill>
              </a:rPr>
              <a:t>k8s-2</a:t>
            </a:r>
          </a:p>
          <a:p>
            <a:r>
              <a:rPr lang="en-US" altLang="zh-CN" sz="1100" dirty="0">
                <a:solidFill>
                  <a:srgbClr val="FF0000"/>
                </a:solidFill>
              </a:rPr>
              <a:t>kube-proxy-zlz8q                            1/1       Running   15         12d       192.168.43.2      </a:t>
            </a:r>
            <a:r>
              <a:rPr lang="en-US" altLang="zh-CN" sz="1100" b="1" u="sng" dirty="0">
                <a:solidFill>
                  <a:srgbClr val="FF0000"/>
                </a:solidFill>
              </a:rPr>
              <a:t>k8s-1</a:t>
            </a:r>
            <a:endParaRPr lang="zh-CN" altLang="en-US" sz="1100" b="1" u="sng" dirty="0">
              <a:solidFill>
                <a:srgbClr val="FF0000"/>
              </a:solidFill>
            </a:endParaRPr>
          </a:p>
        </p:txBody>
      </p:sp>
      <p:sp>
        <p:nvSpPr>
          <p:cNvPr id="24" name="箭头: 左弧形 23">
            <a:extLst>
              <a:ext uri="{FF2B5EF4-FFF2-40B4-BE49-F238E27FC236}">
                <a16:creationId xmlns:a16="http://schemas.microsoft.com/office/drawing/2014/main" id="{9449B35F-55FF-48D4-A71D-6B3966E8F1C7}"/>
              </a:ext>
            </a:extLst>
          </p:cNvPr>
          <p:cNvSpPr/>
          <p:nvPr/>
        </p:nvSpPr>
        <p:spPr>
          <a:xfrm rot="10800000">
            <a:off x="4231436" y="3607161"/>
            <a:ext cx="209539" cy="531847"/>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25" name="箭头: 左弧形 24">
            <a:extLst>
              <a:ext uri="{FF2B5EF4-FFF2-40B4-BE49-F238E27FC236}">
                <a16:creationId xmlns:a16="http://schemas.microsoft.com/office/drawing/2014/main" id="{9ACBC4D7-BE64-4447-8220-DDE0DD06880C}"/>
              </a:ext>
            </a:extLst>
          </p:cNvPr>
          <p:cNvSpPr/>
          <p:nvPr/>
        </p:nvSpPr>
        <p:spPr>
          <a:xfrm flipH="1">
            <a:off x="8509792" y="3169920"/>
            <a:ext cx="252547" cy="1384663"/>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26" name="文本框 25">
            <a:extLst>
              <a:ext uri="{FF2B5EF4-FFF2-40B4-BE49-F238E27FC236}">
                <a16:creationId xmlns:a16="http://schemas.microsoft.com/office/drawing/2014/main" id="{9E6FB02E-8A27-40CD-8836-D2D4944F757B}"/>
              </a:ext>
            </a:extLst>
          </p:cNvPr>
          <p:cNvSpPr txBox="1"/>
          <p:nvPr/>
        </p:nvSpPr>
        <p:spPr>
          <a:xfrm>
            <a:off x="981727" y="4857431"/>
            <a:ext cx="8697969" cy="1400383"/>
          </a:xfrm>
          <a:prstGeom prst="rect">
            <a:avLst/>
          </a:prstGeom>
          <a:noFill/>
          <a:ln w="19050">
            <a:solidFill>
              <a:srgbClr val="7030A0"/>
            </a:solidFill>
          </a:ln>
        </p:spPr>
        <p:txBody>
          <a:bodyPr wrap="square" rtlCol="0">
            <a:spAutoFit/>
          </a:bodyPr>
          <a:lstStyle/>
          <a:p>
            <a:r>
              <a:rPr lang="en-US" altLang="zh-CN" sz="800" b="1" dirty="0">
                <a:solidFill>
                  <a:srgbClr val="FF0000"/>
                </a:solidFill>
              </a:rPr>
              <a:t>[root@k8s-1 ~]# </a:t>
            </a:r>
            <a:r>
              <a:rPr lang="en-US" altLang="zh-CN" sz="800" b="1" dirty="0" err="1">
                <a:solidFill>
                  <a:srgbClr val="FF0000"/>
                </a:solidFill>
              </a:rPr>
              <a:t>systemctl</a:t>
            </a:r>
            <a:r>
              <a:rPr lang="en-US" altLang="zh-CN" sz="800" b="1" dirty="0">
                <a:solidFill>
                  <a:srgbClr val="FF0000"/>
                </a:solidFill>
              </a:rPr>
              <a:t> status </a:t>
            </a:r>
            <a:r>
              <a:rPr lang="en-US" altLang="zh-CN" sz="800" b="1" dirty="0" err="1">
                <a:solidFill>
                  <a:srgbClr val="FF0000"/>
                </a:solidFill>
              </a:rPr>
              <a:t>kubelet</a:t>
            </a:r>
            <a:endParaRPr lang="en-US" altLang="zh-CN" sz="800" b="1" dirty="0">
              <a:solidFill>
                <a:srgbClr val="FF0000"/>
              </a:solidFill>
            </a:endParaRPr>
          </a:p>
          <a:p>
            <a:r>
              <a:rPr lang="en-US" altLang="zh-CN" sz="700" dirty="0"/>
              <a:t>● </a:t>
            </a:r>
            <a:r>
              <a:rPr lang="en-US" altLang="zh-CN" sz="700" dirty="0" err="1"/>
              <a:t>kubelet.service</a:t>
            </a:r>
            <a:r>
              <a:rPr lang="en-US" altLang="zh-CN" sz="700" dirty="0"/>
              <a:t> - </a:t>
            </a:r>
            <a:r>
              <a:rPr lang="en-US" altLang="zh-CN" sz="700" dirty="0" err="1"/>
              <a:t>kubelet</a:t>
            </a:r>
            <a:r>
              <a:rPr lang="en-US" altLang="zh-CN" sz="700" dirty="0"/>
              <a:t>: The Kubernetes Node Agent</a:t>
            </a:r>
          </a:p>
          <a:p>
            <a:r>
              <a:rPr lang="en-US" altLang="zh-CN" sz="700" dirty="0"/>
              <a:t>   Loaded: loaded (/</a:t>
            </a:r>
            <a:r>
              <a:rPr lang="en-US" altLang="zh-CN" sz="700" dirty="0" err="1"/>
              <a:t>etc</a:t>
            </a:r>
            <a:r>
              <a:rPr lang="en-US" altLang="zh-CN" sz="700" dirty="0"/>
              <a:t>/</a:t>
            </a:r>
            <a:r>
              <a:rPr lang="en-US" altLang="zh-CN" sz="700" dirty="0" err="1"/>
              <a:t>systemd</a:t>
            </a:r>
            <a:r>
              <a:rPr lang="en-US" altLang="zh-CN" sz="700" dirty="0"/>
              <a:t>/system/</a:t>
            </a:r>
            <a:r>
              <a:rPr lang="en-US" altLang="zh-CN" sz="700" dirty="0" err="1"/>
              <a:t>kubelet.service</a:t>
            </a:r>
            <a:r>
              <a:rPr lang="en-US" altLang="zh-CN" sz="700" dirty="0"/>
              <a:t>; enabled; vendor preset: disabled)</a:t>
            </a:r>
          </a:p>
          <a:p>
            <a:r>
              <a:rPr lang="en-US" altLang="zh-CN" sz="700" dirty="0"/>
              <a:t>  Drop-In: /</a:t>
            </a:r>
            <a:r>
              <a:rPr lang="en-US" altLang="zh-CN" sz="700" dirty="0" err="1"/>
              <a:t>etc</a:t>
            </a:r>
            <a:r>
              <a:rPr lang="en-US" altLang="zh-CN" sz="700" dirty="0"/>
              <a:t>/</a:t>
            </a:r>
            <a:r>
              <a:rPr lang="en-US" altLang="zh-CN" sz="700" dirty="0" err="1"/>
              <a:t>systemd</a:t>
            </a:r>
            <a:r>
              <a:rPr lang="en-US" altLang="zh-CN" sz="700" dirty="0"/>
              <a:t>/system/</a:t>
            </a:r>
            <a:r>
              <a:rPr lang="en-US" altLang="zh-CN" sz="700" dirty="0" err="1"/>
              <a:t>kubelet.service.d</a:t>
            </a:r>
            <a:endParaRPr lang="en-US" altLang="zh-CN" sz="700" dirty="0"/>
          </a:p>
          <a:p>
            <a:r>
              <a:rPr lang="en-US" altLang="zh-CN" sz="700" dirty="0"/>
              <a:t>           └─10-kubeadm.conf</a:t>
            </a:r>
          </a:p>
          <a:p>
            <a:r>
              <a:rPr lang="en-US" altLang="zh-CN" sz="700" dirty="0"/>
              <a:t>   Active: active (running) since Mon 2018-05-28 07:00:31 EDT; 1h 49min ago</a:t>
            </a:r>
          </a:p>
          <a:p>
            <a:r>
              <a:rPr lang="en-US" altLang="zh-CN" sz="700" dirty="0"/>
              <a:t>     Docs: http://kubernetes.io/docs/</a:t>
            </a:r>
          </a:p>
          <a:p>
            <a:r>
              <a:rPr lang="en-US" altLang="zh-CN" sz="700" dirty="0"/>
              <a:t> Main PID: 656 (</a:t>
            </a:r>
            <a:r>
              <a:rPr lang="en-US" altLang="zh-CN" sz="700" dirty="0" err="1"/>
              <a:t>kubelet</a:t>
            </a:r>
            <a:r>
              <a:rPr lang="en-US" altLang="zh-CN" sz="700" dirty="0"/>
              <a:t>)</a:t>
            </a:r>
          </a:p>
          <a:p>
            <a:r>
              <a:rPr lang="en-US" altLang="zh-CN" sz="700" dirty="0"/>
              <a:t>   </a:t>
            </a:r>
            <a:r>
              <a:rPr lang="en-US" altLang="zh-CN" sz="700" dirty="0" err="1"/>
              <a:t>CGroup</a:t>
            </a:r>
            <a:r>
              <a:rPr lang="en-US" altLang="zh-CN" sz="700" dirty="0"/>
              <a:t>: /</a:t>
            </a:r>
            <a:r>
              <a:rPr lang="en-US" altLang="zh-CN" sz="700" dirty="0" err="1"/>
              <a:t>system.slice</a:t>
            </a:r>
            <a:r>
              <a:rPr lang="en-US" altLang="zh-CN" sz="700" dirty="0"/>
              <a:t>/</a:t>
            </a:r>
            <a:r>
              <a:rPr lang="en-US" altLang="zh-CN" sz="700" dirty="0" err="1"/>
              <a:t>kubelet.service</a:t>
            </a:r>
            <a:endParaRPr lang="en-US" altLang="zh-CN" sz="700" dirty="0"/>
          </a:p>
          <a:p>
            <a:r>
              <a:rPr lang="en-US" altLang="zh-CN" sz="700" dirty="0"/>
              <a:t>           ├─ 656 /</a:t>
            </a:r>
            <a:r>
              <a:rPr lang="en-US" altLang="zh-CN" sz="700" dirty="0" err="1"/>
              <a:t>usr</a:t>
            </a:r>
            <a:r>
              <a:rPr lang="en-US" altLang="zh-CN" sz="700" dirty="0"/>
              <a:t>/bin/</a:t>
            </a:r>
            <a:r>
              <a:rPr lang="en-US" altLang="zh-CN" sz="700" dirty="0" err="1"/>
              <a:t>kubelet</a:t>
            </a:r>
            <a:r>
              <a:rPr lang="en-US" altLang="zh-CN" sz="700" dirty="0"/>
              <a:t> --</a:t>
            </a:r>
            <a:r>
              <a:rPr lang="en-US" altLang="zh-CN" sz="700" dirty="0" err="1"/>
              <a:t>kubeconfig</a:t>
            </a:r>
            <a:r>
              <a:rPr lang="en-US" altLang="zh-CN" sz="700" dirty="0"/>
              <a:t>=/</a:t>
            </a:r>
            <a:r>
              <a:rPr lang="en-US" altLang="zh-CN" sz="700" dirty="0" err="1"/>
              <a:t>etc</a:t>
            </a:r>
            <a:r>
              <a:rPr lang="en-US" altLang="zh-CN" sz="700" dirty="0"/>
              <a:t>/kubernetes/</a:t>
            </a:r>
            <a:r>
              <a:rPr lang="en-US" altLang="zh-CN" sz="700" dirty="0" err="1"/>
              <a:t>kubelet.conf</a:t>
            </a:r>
            <a:r>
              <a:rPr lang="en-US" altLang="zh-CN" sz="700" dirty="0"/>
              <a:t> --require-</a:t>
            </a:r>
            <a:r>
              <a:rPr lang="en-US" altLang="zh-CN" sz="700" dirty="0" err="1"/>
              <a:t>kubeconfig</a:t>
            </a:r>
            <a:r>
              <a:rPr lang="en-US" altLang="zh-CN" sz="700" dirty="0"/>
              <a:t>=true --pod-manifest-path=/</a:t>
            </a:r>
            <a:r>
              <a:rPr lang="en-US" altLang="zh-CN" sz="700" dirty="0" err="1"/>
              <a:t>etc</a:t>
            </a:r>
            <a:r>
              <a:rPr lang="en-US" altLang="zh-CN" sz="700" dirty="0"/>
              <a:t>/kubernetes/manifests --allow-privileged=true --network-plugin=</a:t>
            </a:r>
            <a:r>
              <a:rPr lang="en-US" altLang="zh-CN" sz="700" dirty="0" err="1"/>
              <a:t>cni</a:t>
            </a:r>
            <a:r>
              <a:rPr lang="en-US" altLang="zh-CN" sz="700" dirty="0"/>
              <a:t> --</a:t>
            </a:r>
            <a:r>
              <a:rPr lang="en-US" altLang="zh-CN" sz="700" dirty="0" err="1"/>
              <a:t>cni-conf-dir</a:t>
            </a:r>
            <a:r>
              <a:rPr lang="en-US" altLang="zh-CN" sz="700" dirty="0"/>
              <a:t>=/</a:t>
            </a:r>
            <a:r>
              <a:rPr lang="en-US" altLang="zh-CN" sz="700" dirty="0" err="1"/>
              <a:t>etc</a:t>
            </a:r>
            <a:r>
              <a:rPr lang="en-US" altLang="zh-CN" sz="700" dirty="0"/>
              <a:t>/</a:t>
            </a:r>
            <a:r>
              <a:rPr lang="en-US" altLang="zh-CN" sz="700" dirty="0" err="1"/>
              <a:t>cni</a:t>
            </a:r>
            <a:r>
              <a:rPr lang="en-US" altLang="zh-CN" sz="700" dirty="0"/>
              <a:t>/</a:t>
            </a:r>
            <a:r>
              <a:rPr lang="en-US" altLang="zh-CN" sz="700" dirty="0" err="1"/>
              <a:t>net.d</a:t>
            </a:r>
            <a:r>
              <a:rPr lang="en-US" altLang="zh-CN" sz="700" dirty="0"/>
              <a:t> --</a:t>
            </a:r>
            <a:r>
              <a:rPr lang="en-US" altLang="zh-CN" sz="700" dirty="0" err="1"/>
              <a:t>cni</a:t>
            </a:r>
            <a:r>
              <a:rPr lang="en-US" altLang="zh-CN" sz="700" dirty="0"/>
              <a:t>-bin-</a:t>
            </a:r>
            <a:r>
              <a:rPr lang="en-US" altLang="zh-CN" sz="700" dirty="0" err="1"/>
              <a:t>dir</a:t>
            </a:r>
            <a:r>
              <a:rPr lang="en-US" altLang="zh-CN" sz="700" dirty="0"/>
              <a:t>=/opt/</a:t>
            </a:r>
            <a:r>
              <a:rPr lang="en-US" altLang="zh-CN" sz="700" dirty="0" err="1"/>
              <a:t>cni</a:t>
            </a:r>
            <a:r>
              <a:rPr lang="en-US" altLang="zh-CN" sz="700" dirty="0"/>
              <a:t>/bin --cluster-</a:t>
            </a:r>
            <a:r>
              <a:rPr lang="en-US" altLang="zh-CN" sz="700" dirty="0" err="1"/>
              <a:t>dns</a:t>
            </a:r>
            <a:r>
              <a:rPr lang="en-US" altLang="zh-CN" sz="700" dirty="0"/>
              <a:t>=10.96.0.10 --cluster-domain=</a:t>
            </a:r>
            <a:r>
              <a:rPr lang="en-US" altLang="zh-CN" sz="700" dirty="0" err="1"/>
              <a:t>cluster.local</a:t>
            </a:r>
            <a:r>
              <a:rPr lang="en-US" altLang="zh-CN" sz="700" dirty="0"/>
              <a:t> --authorization-mode=Webhook --client-ca-file=/</a:t>
            </a:r>
            <a:r>
              <a:rPr lang="en-US" altLang="zh-CN" sz="700" dirty="0" err="1"/>
              <a:t>etc</a:t>
            </a:r>
            <a:r>
              <a:rPr lang="en-US" altLang="zh-CN" sz="700" dirty="0"/>
              <a:t>/kubernetes/</a:t>
            </a:r>
            <a:r>
              <a:rPr lang="en-US" altLang="zh-CN" sz="700" dirty="0" err="1"/>
              <a:t>pki</a:t>
            </a:r>
            <a:r>
              <a:rPr lang="en-US" altLang="zh-CN" sz="700" dirty="0"/>
              <a:t>/ca.crt --</a:t>
            </a:r>
            <a:r>
              <a:rPr lang="en-US" altLang="zh-CN" sz="700" dirty="0" err="1"/>
              <a:t>cadvisor</a:t>
            </a:r>
            <a:r>
              <a:rPr lang="en-US" altLang="zh-CN" sz="700" dirty="0"/>
              <a:t>-port=0 --</a:t>
            </a:r>
            <a:r>
              <a:rPr lang="en-US" altLang="zh-CN" sz="700" dirty="0" err="1"/>
              <a:t>cgroup</a:t>
            </a:r>
            <a:r>
              <a:rPr lang="en-US" altLang="zh-CN" sz="700" dirty="0"/>
              <a:t>-driver=</a:t>
            </a:r>
            <a:r>
              <a:rPr lang="en-US" altLang="zh-CN" sz="700" dirty="0" err="1"/>
              <a:t>systemd</a:t>
            </a:r>
            <a:endParaRPr lang="en-US" altLang="zh-CN" sz="700" dirty="0"/>
          </a:p>
          <a:p>
            <a:r>
              <a:rPr lang="en-US" altLang="zh-CN" sz="700" dirty="0"/>
              <a:t>           └─1438 </a:t>
            </a:r>
            <a:r>
              <a:rPr lang="en-US" altLang="zh-CN" sz="700" dirty="0" err="1"/>
              <a:t>journalctl</a:t>
            </a:r>
            <a:r>
              <a:rPr lang="en-US" altLang="zh-CN" sz="700" dirty="0"/>
              <a:t> -k -f</a:t>
            </a:r>
            <a:endParaRPr lang="zh-CN" altLang="en-US" sz="700" dirty="0"/>
          </a:p>
        </p:txBody>
      </p:sp>
      <p:sp>
        <p:nvSpPr>
          <p:cNvPr id="27" name="箭头: 左弧形 26">
            <a:extLst>
              <a:ext uri="{FF2B5EF4-FFF2-40B4-BE49-F238E27FC236}">
                <a16:creationId xmlns:a16="http://schemas.microsoft.com/office/drawing/2014/main" id="{02936434-C880-4C25-A845-5C0C2FD99823}"/>
              </a:ext>
            </a:extLst>
          </p:cNvPr>
          <p:cNvSpPr/>
          <p:nvPr/>
        </p:nvSpPr>
        <p:spPr>
          <a:xfrm>
            <a:off x="3503351" y="3358974"/>
            <a:ext cx="209540" cy="1560069"/>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28" name="文本框 27">
            <a:extLst>
              <a:ext uri="{FF2B5EF4-FFF2-40B4-BE49-F238E27FC236}">
                <a16:creationId xmlns:a16="http://schemas.microsoft.com/office/drawing/2014/main" id="{10722CE6-0C6B-45AE-9B02-1C3B569E5DAF}"/>
              </a:ext>
            </a:extLst>
          </p:cNvPr>
          <p:cNvSpPr txBox="1"/>
          <p:nvPr/>
        </p:nvSpPr>
        <p:spPr>
          <a:xfrm>
            <a:off x="2512304" y="4861273"/>
            <a:ext cx="8703270" cy="1400383"/>
          </a:xfrm>
          <a:prstGeom prst="rect">
            <a:avLst/>
          </a:prstGeom>
          <a:noFill/>
          <a:ln w="19050">
            <a:solidFill>
              <a:srgbClr val="7030A0"/>
            </a:solidFill>
          </a:ln>
        </p:spPr>
        <p:txBody>
          <a:bodyPr wrap="square" rtlCol="0">
            <a:spAutoFit/>
          </a:bodyPr>
          <a:lstStyle/>
          <a:p>
            <a:pPr algn="r"/>
            <a:r>
              <a:rPr lang="en-US" altLang="zh-CN" sz="800" b="1" dirty="0">
                <a:solidFill>
                  <a:srgbClr val="FF0000"/>
                </a:solidFill>
              </a:rPr>
              <a:t>[root@k8s-2 ~]# </a:t>
            </a:r>
            <a:r>
              <a:rPr lang="en-US" altLang="zh-CN" sz="800" b="1" dirty="0" err="1">
                <a:solidFill>
                  <a:srgbClr val="FF0000"/>
                </a:solidFill>
              </a:rPr>
              <a:t>systemctl</a:t>
            </a:r>
            <a:r>
              <a:rPr lang="en-US" altLang="zh-CN" sz="800" b="1" dirty="0">
                <a:solidFill>
                  <a:srgbClr val="FF0000"/>
                </a:solidFill>
              </a:rPr>
              <a:t> status </a:t>
            </a:r>
            <a:r>
              <a:rPr lang="en-US" altLang="zh-CN" sz="800" b="1" dirty="0" err="1">
                <a:solidFill>
                  <a:srgbClr val="FF0000"/>
                </a:solidFill>
              </a:rPr>
              <a:t>kubelet</a:t>
            </a:r>
            <a:endParaRPr lang="en-US" altLang="zh-CN" sz="800" b="1" dirty="0">
              <a:solidFill>
                <a:srgbClr val="FF0000"/>
              </a:solidFill>
            </a:endParaRPr>
          </a:p>
          <a:p>
            <a:pPr algn="r"/>
            <a:r>
              <a:rPr lang="en-US" altLang="zh-CN" sz="700" dirty="0"/>
              <a:t>● </a:t>
            </a:r>
            <a:r>
              <a:rPr lang="en-US" altLang="zh-CN" sz="700" dirty="0" err="1"/>
              <a:t>kubelet.service</a:t>
            </a:r>
            <a:r>
              <a:rPr lang="en-US" altLang="zh-CN" sz="700" dirty="0"/>
              <a:t> - </a:t>
            </a:r>
            <a:r>
              <a:rPr lang="en-US" altLang="zh-CN" sz="700" dirty="0" err="1"/>
              <a:t>kubelet</a:t>
            </a:r>
            <a:r>
              <a:rPr lang="en-US" altLang="zh-CN" sz="700" dirty="0"/>
              <a:t>: The Kubernetes Node Agent</a:t>
            </a:r>
          </a:p>
          <a:p>
            <a:pPr algn="r"/>
            <a:r>
              <a:rPr lang="en-US" altLang="zh-CN" sz="700" dirty="0"/>
              <a:t>   Loaded: loaded (/</a:t>
            </a:r>
            <a:r>
              <a:rPr lang="en-US" altLang="zh-CN" sz="700" dirty="0" err="1"/>
              <a:t>etc</a:t>
            </a:r>
            <a:r>
              <a:rPr lang="en-US" altLang="zh-CN" sz="700" dirty="0"/>
              <a:t>/</a:t>
            </a:r>
            <a:r>
              <a:rPr lang="en-US" altLang="zh-CN" sz="700" dirty="0" err="1"/>
              <a:t>systemd</a:t>
            </a:r>
            <a:r>
              <a:rPr lang="en-US" altLang="zh-CN" sz="700" dirty="0"/>
              <a:t>/system/</a:t>
            </a:r>
            <a:r>
              <a:rPr lang="en-US" altLang="zh-CN" sz="700" dirty="0" err="1"/>
              <a:t>kubelet.service</a:t>
            </a:r>
            <a:r>
              <a:rPr lang="en-US" altLang="zh-CN" sz="700" dirty="0"/>
              <a:t>; enabled; vendor preset: disabled)</a:t>
            </a:r>
          </a:p>
          <a:p>
            <a:pPr algn="r"/>
            <a:r>
              <a:rPr lang="en-US" altLang="zh-CN" sz="700" dirty="0"/>
              <a:t>  Drop-In: /</a:t>
            </a:r>
            <a:r>
              <a:rPr lang="en-US" altLang="zh-CN" sz="700" dirty="0" err="1"/>
              <a:t>etc</a:t>
            </a:r>
            <a:r>
              <a:rPr lang="en-US" altLang="zh-CN" sz="700" dirty="0"/>
              <a:t>/</a:t>
            </a:r>
            <a:r>
              <a:rPr lang="en-US" altLang="zh-CN" sz="700" dirty="0" err="1"/>
              <a:t>systemd</a:t>
            </a:r>
            <a:r>
              <a:rPr lang="en-US" altLang="zh-CN" sz="700" dirty="0"/>
              <a:t>/system/</a:t>
            </a:r>
            <a:r>
              <a:rPr lang="en-US" altLang="zh-CN" sz="700" dirty="0" err="1"/>
              <a:t>kubelet.service.d</a:t>
            </a:r>
            <a:endParaRPr lang="en-US" altLang="zh-CN" sz="700" dirty="0"/>
          </a:p>
          <a:p>
            <a:pPr algn="r"/>
            <a:r>
              <a:rPr lang="en-US" altLang="zh-CN" sz="700" dirty="0"/>
              <a:t>           └─10-kubeadm.conf</a:t>
            </a:r>
          </a:p>
          <a:p>
            <a:pPr algn="r"/>
            <a:r>
              <a:rPr lang="en-US" altLang="zh-CN" sz="700" dirty="0"/>
              <a:t>   Active: active (running) since Mon 2018-05-28 07:00:58 EDT; 1h 5min ago</a:t>
            </a:r>
          </a:p>
          <a:p>
            <a:pPr algn="r"/>
            <a:r>
              <a:rPr lang="en-US" altLang="zh-CN" sz="700" dirty="0"/>
              <a:t>     Docs: http://kubernetes.io/docs/</a:t>
            </a:r>
          </a:p>
          <a:p>
            <a:pPr algn="r"/>
            <a:r>
              <a:rPr lang="en-US" altLang="zh-CN" sz="700" dirty="0"/>
              <a:t> Main PID: 1469 (</a:t>
            </a:r>
            <a:r>
              <a:rPr lang="en-US" altLang="zh-CN" sz="700" dirty="0" err="1"/>
              <a:t>kubelet</a:t>
            </a:r>
            <a:r>
              <a:rPr lang="en-US" altLang="zh-CN" sz="700" dirty="0"/>
              <a:t>)</a:t>
            </a:r>
          </a:p>
          <a:p>
            <a:pPr algn="r"/>
            <a:r>
              <a:rPr lang="en-US" altLang="zh-CN" sz="700" dirty="0"/>
              <a:t>   </a:t>
            </a:r>
            <a:r>
              <a:rPr lang="en-US" altLang="zh-CN" sz="700" dirty="0" err="1"/>
              <a:t>CGroup</a:t>
            </a:r>
            <a:r>
              <a:rPr lang="en-US" altLang="zh-CN" sz="700" dirty="0"/>
              <a:t>: /</a:t>
            </a:r>
            <a:r>
              <a:rPr lang="en-US" altLang="zh-CN" sz="700" dirty="0" err="1"/>
              <a:t>system.slice</a:t>
            </a:r>
            <a:r>
              <a:rPr lang="en-US" altLang="zh-CN" sz="700" dirty="0"/>
              <a:t>/</a:t>
            </a:r>
            <a:r>
              <a:rPr lang="en-US" altLang="zh-CN" sz="700" dirty="0" err="1"/>
              <a:t>kubelet.service</a:t>
            </a:r>
            <a:endParaRPr lang="en-US" altLang="zh-CN" sz="700" dirty="0"/>
          </a:p>
          <a:p>
            <a:pPr algn="r"/>
            <a:r>
              <a:rPr lang="en-US" altLang="zh-CN" sz="700" dirty="0"/>
              <a:t>           ├─1469 /</a:t>
            </a:r>
            <a:r>
              <a:rPr lang="en-US" altLang="zh-CN" sz="700" dirty="0" err="1"/>
              <a:t>usr</a:t>
            </a:r>
            <a:r>
              <a:rPr lang="en-US" altLang="zh-CN" sz="700" dirty="0"/>
              <a:t>/bin/</a:t>
            </a:r>
            <a:r>
              <a:rPr lang="en-US" altLang="zh-CN" sz="700" dirty="0" err="1"/>
              <a:t>kubelet</a:t>
            </a:r>
            <a:r>
              <a:rPr lang="en-US" altLang="zh-CN" sz="700" dirty="0"/>
              <a:t> --</a:t>
            </a:r>
            <a:r>
              <a:rPr lang="en-US" altLang="zh-CN" sz="700" dirty="0" err="1"/>
              <a:t>kubeconfig</a:t>
            </a:r>
            <a:r>
              <a:rPr lang="en-US" altLang="zh-CN" sz="700" dirty="0"/>
              <a:t>=/</a:t>
            </a:r>
            <a:r>
              <a:rPr lang="en-US" altLang="zh-CN" sz="700" dirty="0" err="1"/>
              <a:t>etc</a:t>
            </a:r>
            <a:r>
              <a:rPr lang="en-US" altLang="zh-CN" sz="700" dirty="0"/>
              <a:t>/kubernetes/</a:t>
            </a:r>
            <a:r>
              <a:rPr lang="en-US" altLang="zh-CN" sz="700" dirty="0" err="1"/>
              <a:t>kubelet.conf</a:t>
            </a:r>
            <a:r>
              <a:rPr lang="en-US" altLang="zh-CN" sz="700" dirty="0"/>
              <a:t> --require-</a:t>
            </a:r>
            <a:r>
              <a:rPr lang="en-US" altLang="zh-CN" sz="700" dirty="0" err="1"/>
              <a:t>kubeconfig</a:t>
            </a:r>
            <a:r>
              <a:rPr lang="en-US" altLang="zh-CN" sz="700" dirty="0"/>
              <a:t>=true --pod-manifest-path=/</a:t>
            </a:r>
            <a:r>
              <a:rPr lang="en-US" altLang="zh-CN" sz="700" dirty="0" err="1"/>
              <a:t>etc</a:t>
            </a:r>
            <a:r>
              <a:rPr lang="en-US" altLang="zh-CN" sz="700" dirty="0"/>
              <a:t>/kubernetes/manifests --allow-privileged=true --network-plugin=</a:t>
            </a:r>
            <a:r>
              <a:rPr lang="en-US" altLang="zh-CN" sz="700" dirty="0" err="1"/>
              <a:t>cni</a:t>
            </a:r>
            <a:r>
              <a:rPr lang="en-US" altLang="zh-CN" sz="700" dirty="0"/>
              <a:t> --</a:t>
            </a:r>
            <a:r>
              <a:rPr lang="en-US" altLang="zh-CN" sz="700" dirty="0" err="1"/>
              <a:t>cni-conf-dir</a:t>
            </a:r>
            <a:r>
              <a:rPr lang="en-US" altLang="zh-CN" sz="700" dirty="0"/>
              <a:t>=/</a:t>
            </a:r>
            <a:r>
              <a:rPr lang="en-US" altLang="zh-CN" sz="700" dirty="0" err="1"/>
              <a:t>etc</a:t>
            </a:r>
            <a:r>
              <a:rPr lang="en-US" altLang="zh-CN" sz="700" dirty="0"/>
              <a:t>/</a:t>
            </a:r>
            <a:r>
              <a:rPr lang="en-US" altLang="zh-CN" sz="700" dirty="0" err="1"/>
              <a:t>cni</a:t>
            </a:r>
            <a:r>
              <a:rPr lang="en-US" altLang="zh-CN" sz="700" dirty="0"/>
              <a:t>/</a:t>
            </a:r>
            <a:r>
              <a:rPr lang="en-US" altLang="zh-CN" sz="700" dirty="0" err="1"/>
              <a:t>net.d</a:t>
            </a:r>
            <a:r>
              <a:rPr lang="en-US" altLang="zh-CN" sz="700" dirty="0"/>
              <a:t> --</a:t>
            </a:r>
            <a:r>
              <a:rPr lang="en-US" altLang="zh-CN" sz="700" dirty="0" err="1"/>
              <a:t>cni</a:t>
            </a:r>
            <a:r>
              <a:rPr lang="en-US" altLang="zh-CN" sz="700" dirty="0"/>
              <a:t>-bin-</a:t>
            </a:r>
            <a:r>
              <a:rPr lang="en-US" altLang="zh-CN" sz="700" dirty="0" err="1"/>
              <a:t>dir</a:t>
            </a:r>
            <a:r>
              <a:rPr lang="en-US" altLang="zh-CN" sz="700" dirty="0"/>
              <a:t>=/opt/</a:t>
            </a:r>
            <a:r>
              <a:rPr lang="en-US" altLang="zh-CN" sz="700" dirty="0" err="1"/>
              <a:t>cni</a:t>
            </a:r>
            <a:r>
              <a:rPr lang="en-US" altLang="zh-CN" sz="700" dirty="0"/>
              <a:t>/bin --cluster-</a:t>
            </a:r>
            <a:r>
              <a:rPr lang="en-US" altLang="zh-CN" sz="700" dirty="0" err="1"/>
              <a:t>dns</a:t>
            </a:r>
            <a:r>
              <a:rPr lang="en-US" altLang="zh-CN" sz="700" dirty="0"/>
              <a:t>=10.96.0.10 --cluster-domain=</a:t>
            </a:r>
            <a:r>
              <a:rPr lang="en-US" altLang="zh-CN" sz="700" dirty="0" err="1"/>
              <a:t>cluster.local</a:t>
            </a:r>
            <a:r>
              <a:rPr lang="en-US" altLang="zh-CN" sz="700" dirty="0"/>
              <a:t> --authorization-mode=Webhook --client-ca-file=/</a:t>
            </a:r>
            <a:r>
              <a:rPr lang="en-US" altLang="zh-CN" sz="700" dirty="0" err="1"/>
              <a:t>etc</a:t>
            </a:r>
            <a:r>
              <a:rPr lang="en-US" altLang="zh-CN" sz="700" dirty="0"/>
              <a:t>/kubernetes/</a:t>
            </a:r>
            <a:r>
              <a:rPr lang="en-US" altLang="zh-CN" sz="700" dirty="0" err="1"/>
              <a:t>pki</a:t>
            </a:r>
            <a:r>
              <a:rPr lang="en-US" altLang="zh-CN" sz="700" dirty="0"/>
              <a:t>/ca.crt --</a:t>
            </a:r>
            <a:r>
              <a:rPr lang="en-US" altLang="zh-CN" sz="700" dirty="0" err="1"/>
              <a:t>cadvisor</a:t>
            </a:r>
            <a:r>
              <a:rPr lang="en-US" altLang="zh-CN" sz="700" dirty="0"/>
              <a:t>-port=0 --</a:t>
            </a:r>
            <a:r>
              <a:rPr lang="en-US" altLang="zh-CN" sz="700" dirty="0" err="1"/>
              <a:t>cgroup</a:t>
            </a:r>
            <a:r>
              <a:rPr lang="en-US" altLang="zh-CN" sz="700" dirty="0"/>
              <a:t>-driver=</a:t>
            </a:r>
            <a:r>
              <a:rPr lang="en-US" altLang="zh-CN" sz="700" dirty="0" err="1"/>
              <a:t>systemd</a:t>
            </a:r>
            <a:endParaRPr lang="en-US" altLang="zh-CN" sz="700" dirty="0"/>
          </a:p>
          <a:p>
            <a:pPr algn="r"/>
            <a:r>
              <a:rPr lang="en-US" altLang="zh-CN" sz="700" dirty="0"/>
              <a:t>           └─1522 </a:t>
            </a:r>
            <a:r>
              <a:rPr lang="en-US" altLang="zh-CN" sz="700" dirty="0" err="1"/>
              <a:t>journalctl</a:t>
            </a:r>
            <a:r>
              <a:rPr lang="en-US" altLang="zh-CN" sz="700" dirty="0"/>
              <a:t> -k -f</a:t>
            </a:r>
            <a:endParaRPr lang="zh-CN" altLang="en-US" sz="700" dirty="0"/>
          </a:p>
        </p:txBody>
      </p:sp>
      <p:sp>
        <p:nvSpPr>
          <p:cNvPr id="37" name="箭头: 左弧形 36">
            <a:extLst>
              <a:ext uri="{FF2B5EF4-FFF2-40B4-BE49-F238E27FC236}">
                <a16:creationId xmlns:a16="http://schemas.microsoft.com/office/drawing/2014/main" id="{9AB70C1B-1483-4DF9-903B-420DA5A49A28}"/>
              </a:ext>
            </a:extLst>
          </p:cNvPr>
          <p:cNvSpPr/>
          <p:nvPr/>
        </p:nvSpPr>
        <p:spPr>
          <a:xfrm flipH="1">
            <a:off x="9500841" y="3049647"/>
            <a:ext cx="287749" cy="1869395"/>
          </a:xfrm>
          <a:prstGeom prst="curvedRightArrow">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solidFill>
                <a:schemeClr val="tx1"/>
              </a:solidFill>
            </a:endParaRPr>
          </a:p>
        </p:txBody>
      </p:sp>
      <p:sp>
        <p:nvSpPr>
          <p:cNvPr id="38" name="文本框 37">
            <a:extLst>
              <a:ext uri="{FF2B5EF4-FFF2-40B4-BE49-F238E27FC236}">
                <a16:creationId xmlns:a16="http://schemas.microsoft.com/office/drawing/2014/main" id="{2F2AF20E-F5D2-497F-8DB2-C817B13F900E}"/>
              </a:ext>
            </a:extLst>
          </p:cNvPr>
          <p:cNvSpPr txBox="1"/>
          <p:nvPr/>
        </p:nvSpPr>
        <p:spPr>
          <a:xfrm>
            <a:off x="9500841" y="1196007"/>
            <a:ext cx="1447832" cy="861774"/>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rPr>
              <a:t>Note</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r>
              <a:rPr lang="en-US" altLang="zh-CN" sz="1600" dirty="0">
                <a:solidFill>
                  <a:srgbClr val="FF0000"/>
                </a:solidFill>
              </a:rPr>
              <a:t>Master</a:t>
            </a:r>
            <a:r>
              <a:rPr lang="zh-CN" altLang="en-US" sz="1600" dirty="0">
                <a:solidFill>
                  <a:srgbClr val="FF0000"/>
                </a:solidFill>
              </a:rPr>
              <a:t>：</a:t>
            </a:r>
            <a:r>
              <a:rPr lang="en-US" altLang="zh-CN" sz="1600" dirty="0">
                <a:solidFill>
                  <a:srgbClr val="FF0000"/>
                </a:solidFill>
              </a:rPr>
              <a:t>k8s-1</a:t>
            </a:r>
          </a:p>
          <a:p>
            <a:r>
              <a:rPr lang="en-US" altLang="zh-CN" sz="1600" dirty="0">
                <a:solidFill>
                  <a:srgbClr val="FF0000"/>
                </a:solidFill>
              </a:rPr>
              <a:t>Node</a:t>
            </a:r>
            <a:r>
              <a:rPr lang="zh-CN" altLang="en-US" sz="1600" dirty="0">
                <a:solidFill>
                  <a:srgbClr val="FF0000"/>
                </a:solidFill>
              </a:rPr>
              <a:t>：  </a:t>
            </a:r>
            <a:r>
              <a:rPr lang="en-US" altLang="zh-CN" sz="1600" dirty="0">
                <a:solidFill>
                  <a:srgbClr val="FF0000"/>
                </a:solidFill>
              </a:rPr>
              <a:t>k8s-2</a:t>
            </a:r>
            <a:endParaRPr lang="zh-CN" altLang="en-US" sz="1600" dirty="0">
              <a:solidFill>
                <a:srgbClr val="FF0000"/>
              </a:solidFill>
            </a:endParaRPr>
          </a:p>
        </p:txBody>
      </p:sp>
    </p:spTree>
    <p:extLst>
      <p:ext uri="{BB962C8B-B14F-4D97-AF65-F5344CB8AC3E}">
        <p14:creationId xmlns:p14="http://schemas.microsoft.com/office/powerpoint/2010/main" val="349327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ECD0F6-A280-4995-8398-F9F33BE7A014}"/>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核心组件</a:t>
            </a:r>
          </a:p>
        </p:txBody>
      </p:sp>
      <p:sp>
        <p:nvSpPr>
          <p:cNvPr id="5" name="AutoShape 2" descr="components">
            <a:extLst>
              <a:ext uri="{FF2B5EF4-FFF2-40B4-BE49-F238E27FC236}">
                <a16:creationId xmlns:a16="http://schemas.microsoft.com/office/drawing/2014/main" id="{3F62BA07-0D7A-431B-9AE5-AE5FA414FE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components.png">
            <a:extLst>
              <a:ext uri="{FF2B5EF4-FFF2-40B4-BE49-F238E27FC236}">
                <a16:creationId xmlns:a16="http://schemas.microsoft.com/office/drawing/2014/main" id="{85C0DA32-C723-40E4-A4AC-E941BAB5E0D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687929BB-A570-4953-96FF-A4E3F540D96D}"/>
              </a:ext>
            </a:extLst>
          </p:cNvPr>
          <p:cNvPicPr>
            <a:picLocks noChangeAspect="1"/>
          </p:cNvPicPr>
          <p:nvPr/>
        </p:nvPicPr>
        <p:blipFill>
          <a:blip r:embed="rId2"/>
          <a:stretch>
            <a:fillRect/>
          </a:stretch>
        </p:blipFill>
        <p:spPr>
          <a:xfrm>
            <a:off x="3555886" y="1336513"/>
            <a:ext cx="5080227" cy="3880173"/>
          </a:xfrm>
          <a:prstGeom prst="rect">
            <a:avLst/>
          </a:prstGeom>
        </p:spPr>
      </p:pic>
      <p:sp>
        <p:nvSpPr>
          <p:cNvPr id="9" name="对话气泡: 圆角矩形 8">
            <a:extLst>
              <a:ext uri="{FF2B5EF4-FFF2-40B4-BE49-F238E27FC236}">
                <a16:creationId xmlns:a16="http://schemas.microsoft.com/office/drawing/2014/main" id="{61760C8E-282A-4C4B-B4AD-38AB68E4E588}"/>
              </a:ext>
            </a:extLst>
          </p:cNvPr>
          <p:cNvSpPr/>
          <p:nvPr/>
        </p:nvSpPr>
        <p:spPr>
          <a:xfrm>
            <a:off x="1085911" y="1924594"/>
            <a:ext cx="1857586" cy="296092"/>
          </a:xfrm>
          <a:prstGeom prst="wedgeRoundRectCallout">
            <a:avLst>
              <a:gd name="adj1" fmla="val 110824"/>
              <a:gd name="adj2" fmla="val 297395"/>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1.etcd </a:t>
            </a:r>
            <a:r>
              <a:rPr lang="zh-CN" altLang="en-US" sz="1000" dirty="0"/>
              <a:t>保存了整个集群的状态</a:t>
            </a:r>
          </a:p>
        </p:txBody>
      </p:sp>
      <p:sp>
        <p:nvSpPr>
          <p:cNvPr id="10" name="对话气泡: 圆角矩形 9">
            <a:extLst>
              <a:ext uri="{FF2B5EF4-FFF2-40B4-BE49-F238E27FC236}">
                <a16:creationId xmlns:a16="http://schemas.microsoft.com/office/drawing/2014/main" id="{DBA49E0D-1D77-4211-B6FD-36CC30635999}"/>
              </a:ext>
            </a:extLst>
          </p:cNvPr>
          <p:cNvSpPr/>
          <p:nvPr/>
        </p:nvSpPr>
        <p:spPr>
          <a:xfrm>
            <a:off x="5721534" y="1419828"/>
            <a:ext cx="2751909" cy="588081"/>
          </a:xfrm>
          <a:prstGeom prst="wedgeRoundRectCallout">
            <a:avLst>
              <a:gd name="adj1" fmla="val -55062"/>
              <a:gd name="adj2" fmla="val 183450"/>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2.apiserver </a:t>
            </a:r>
            <a:r>
              <a:rPr lang="zh-CN" altLang="en-US" sz="1000" dirty="0"/>
              <a:t>提供了资源操作的唯一入口，并提供认证、授权、访问控制、</a:t>
            </a:r>
            <a:r>
              <a:rPr lang="en-US" altLang="zh-CN" sz="1000" dirty="0"/>
              <a:t>API </a:t>
            </a:r>
            <a:r>
              <a:rPr lang="zh-CN" altLang="en-US" sz="1000" dirty="0"/>
              <a:t>注册和发现等机制</a:t>
            </a:r>
          </a:p>
        </p:txBody>
      </p:sp>
      <p:sp>
        <p:nvSpPr>
          <p:cNvPr id="11" name="对话气泡: 圆角矩形 10">
            <a:extLst>
              <a:ext uri="{FF2B5EF4-FFF2-40B4-BE49-F238E27FC236}">
                <a16:creationId xmlns:a16="http://schemas.microsoft.com/office/drawing/2014/main" id="{BD5E34E6-F752-4C4F-84DF-8EC658A32D52}"/>
              </a:ext>
            </a:extLst>
          </p:cNvPr>
          <p:cNvSpPr/>
          <p:nvPr/>
        </p:nvSpPr>
        <p:spPr>
          <a:xfrm>
            <a:off x="3753394" y="5593114"/>
            <a:ext cx="1558834" cy="705394"/>
          </a:xfrm>
          <a:prstGeom prst="wedgeRoundRectCallout">
            <a:avLst>
              <a:gd name="adj1" fmla="val 60731"/>
              <a:gd name="adj2" fmla="val -120216"/>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4.controller manager </a:t>
            </a:r>
            <a:r>
              <a:rPr lang="zh-CN" altLang="en-US" sz="1000" dirty="0"/>
              <a:t>负责维护集群的状态，比如故障检测、自动扩展、滚动更新等</a:t>
            </a:r>
          </a:p>
        </p:txBody>
      </p:sp>
      <p:sp>
        <p:nvSpPr>
          <p:cNvPr id="12" name="对话气泡: 圆角矩形 11">
            <a:extLst>
              <a:ext uri="{FF2B5EF4-FFF2-40B4-BE49-F238E27FC236}">
                <a16:creationId xmlns:a16="http://schemas.microsoft.com/office/drawing/2014/main" id="{9C5689A5-F0BD-450D-825C-C75E60711E69}"/>
              </a:ext>
            </a:extLst>
          </p:cNvPr>
          <p:cNvSpPr/>
          <p:nvPr/>
        </p:nvSpPr>
        <p:spPr>
          <a:xfrm>
            <a:off x="1085911" y="3944983"/>
            <a:ext cx="1625479" cy="692332"/>
          </a:xfrm>
          <a:prstGeom prst="wedgeRoundRectCallout">
            <a:avLst>
              <a:gd name="adj1" fmla="val 106140"/>
              <a:gd name="adj2" fmla="val 60199"/>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3.scheduler </a:t>
            </a:r>
            <a:r>
              <a:rPr lang="zh-CN" altLang="en-US" sz="1000" dirty="0"/>
              <a:t>负责资源的调度，按照预定的调度策略将 </a:t>
            </a:r>
            <a:r>
              <a:rPr lang="en-US" altLang="zh-CN" sz="1000" dirty="0"/>
              <a:t>Pod </a:t>
            </a:r>
            <a:r>
              <a:rPr lang="zh-CN" altLang="en-US" sz="1000" dirty="0"/>
              <a:t>调度到相应的机器上</a:t>
            </a:r>
          </a:p>
        </p:txBody>
      </p:sp>
      <p:sp>
        <p:nvSpPr>
          <p:cNvPr id="13" name="对话气泡: 圆角矩形 12">
            <a:extLst>
              <a:ext uri="{FF2B5EF4-FFF2-40B4-BE49-F238E27FC236}">
                <a16:creationId xmlns:a16="http://schemas.microsoft.com/office/drawing/2014/main" id="{C6D75F4B-3EEB-4B05-B731-2B9496E34C95}"/>
              </a:ext>
            </a:extLst>
          </p:cNvPr>
          <p:cNvSpPr/>
          <p:nvPr/>
        </p:nvSpPr>
        <p:spPr>
          <a:xfrm>
            <a:off x="6879773" y="5639487"/>
            <a:ext cx="1994435" cy="612648"/>
          </a:xfrm>
          <a:prstGeom prst="wedgeRoundRectCallout">
            <a:avLst>
              <a:gd name="adj1" fmla="val -36309"/>
              <a:gd name="adj2" fmla="val -142190"/>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5.kubelet </a:t>
            </a:r>
            <a:r>
              <a:rPr lang="zh-CN" altLang="en-US" sz="1000" dirty="0"/>
              <a:t>负责维护容器的生命周期，同时也负责 </a:t>
            </a:r>
            <a:r>
              <a:rPr lang="en-US" altLang="zh-CN" sz="1000" dirty="0"/>
              <a:t>Volume</a:t>
            </a:r>
            <a:r>
              <a:rPr lang="zh-CN" altLang="en-US" sz="1000" dirty="0"/>
              <a:t>（</a:t>
            </a:r>
            <a:r>
              <a:rPr lang="en-US" altLang="zh-CN" sz="1000" dirty="0"/>
              <a:t>CVI</a:t>
            </a:r>
            <a:r>
              <a:rPr lang="zh-CN" altLang="en-US" sz="1000" dirty="0"/>
              <a:t>）和网络（</a:t>
            </a:r>
            <a:r>
              <a:rPr lang="en-US" altLang="zh-CN" sz="1000" dirty="0"/>
              <a:t>CNI</a:t>
            </a:r>
            <a:r>
              <a:rPr lang="zh-CN" altLang="en-US" sz="1000" dirty="0"/>
              <a:t>）的管理</a:t>
            </a:r>
          </a:p>
        </p:txBody>
      </p:sp>
      <p:sp>
        <p:nvSpPr>
          <p:cNvPr id="14" name="对话气泡: 圆角矩形 13">
            <a:extLst>
              <a:ext uri="{FF2B5EF4-FFF2-40B4-BE49-F238E27FC236}">
                <a16:creationId xmlns:a16="http://schemas.microsoft.com/office/drawing/2014/main" id="{C4D932C9-5D59-4C3D-BFEB-86AB6233DE76}"/>
              </a:ext>
            </a:extLst>
          </p:cNvPr>
          <p:cNvSpPr/>
          <p:nvPr/>
        </p:nvSpPr>
        <p:spPr>
          <a:xfrm>
            <a:off x="9100456" y="2663951"/>
            <a:ext cx="1698171" cy="612648"/>
          </a:xfrm>
          <a:prstGeom prst="wedgeRoundRectCallout">
            <a:avLst>
              <a:gd name="adj1" fmla="val -60321"/>
              <a:gd name="adj2" fmla="val 142103"/>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6.Container runtime </a:t>
            </a:r>
            <a:r>
              <a:rPr lang="zh-CN" altLang="en-US" sz="1000" dirty="0"/>
              <a:t>负责镜像管理以及 </a:t>
            </a:r>
            <a:r>
              <a:rPr lang="en-US" altLang="zh-CN" sz="1000" dirty="0"/>
              <a:t>Pod </a:t>
            </a:r>
            <a:r>
              <a:rPr lang="zh-CN" altLang="en-US" sz="1000" dirty="0"/>
              <a:t>和容器的真正运行（</a:t>
            </a:r>
            <a:r>
              <a:rPr lang="en-US" altLang="zh-CN" sz="1000" dirty="0"/>
              <a:t>CRI</a:t>
            </a:r>
            <a:r>
              <a:rPr lang="zh-CN" altLang="en-US" sz="1000" dirty="0"/>
              <a:t>）</a:t>
            </a:r>
          </a:p>
        </p:txBody>
      </p:sp>
      <p:sp>
        <p:nvSpPr>
          <p:cNvPr id="15" name="对话气泡: 圆角矩形 14">
            <a:extLst>
              <a:ext uri="{FF2B5EF4-FFF2-40B4-BE49-F238E27FC236}">
                <a16:creationId xmlns:a16="http://schemas.microsoft.com/office/drawing/2014/main" id="{C3B081D8-2372-4DE3-8DCB-5088B52145A0}"/>
              </a:ext>
            </a:extLst>
          </p:cNvPr>
          <p:cNvSpPr/>
          <p:nvPr/>
        </p:nvSpPr>
        <p:spPr>
          <a:xfrm>
            <a:off x="9100456" y="4426785"/>
            <a:ext cx="1698171" cy="612648"/>
          </a:xfrm>
          <a:prstGeom prst="wedgeRoundRectCallout">
            <a:avLst>
              <a:gd name="adj1" fmla="val -60247"/>
              <a:gd name="adj2" fmla="val -143612"/>
              <a:gd name="adj3" fmla="val 16667"/>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7.kube-proxy </a:t>
            </a:r>
            <a:r>
              <a:rPr lang="zh-CN" altLang="en-US" sz="1000" dirty="0"/>
              <a:t>负责为 </a:t>
            </a:r>
            <a:r>
              <a:rPr lang="en-US" altLang="zh-CN" sz="1000" dirty="0"/>
              <a:t>Service </a:t>
            </a:r>
            <a:r>
              <a:rPr lang="zh-CN" altLang="en-US" sz="1000" dirty="0"/>
              <a:t>提供 </a:t>
            </a:r>
            <a:r>
              <a:rPr lang="en-US" altLang="zh-CN" sz="1000" dirty="0"/>
              <a:t>cluster </a:t>
            </a:r>
            <a:r>
              <a:rPr lang="zh-CN" altLang="en-US" sz="1000" dirty="0"/>
              <a:t>内部的服务发现和负载均衡</a:t>
            </a:r>
          </a:p>
        </p:txBody>
      </p:sp>
    </p:spTree>
    <p:extLst>
      <p:ext uri="{BB962C8B-B14F-4D97-AF65-F5344CB8AC3E}">
        <p14:creationId xmlns:p14="http://schemas.microsoft.com/office/powerpoint/2010/main" val="2681695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Kuberentesæ¶æï¼å¾çæ¥èªäºç½ç»ï¼">
            <a:extLst>
              <a:ext uri="{FF2B5EF4-FFF2-40B4-BE49-F238E27FC236}">
                <a16:creationId xmlns:a16="http://schemas.microsoft.com/office/drawing/2014/main" id="{2E96436E-5790-4D64-8D5A-5056AF2397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Kuberentesæ¶æï¼å¾çæ¥èªäºç½ç»ï¼">
            <a:extLst>
              <a:ext uri="{FF2B5EF4-FFF2-40B4-BE49-F238E27FC236}">
                <a16:creationId xmlns:a16="http://schemas.microsoft.com/office/drawing/2014/main" id="{EA2E7D30-DCBA-4145-AF8B-01E702DB8B9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8" name="Picture 6" descr="Kuberentesæ¶æï¼å¾çæ¥èªäºç½ç»ï¼">
            <a:extLst>
              <a:ext uri="{FF2B5EF4-FFF2-40B4-BE49-F238E27FC236}">
                <a16:creationId xmlns:a16="http://schemas.microsoft.com/office/drawing/2014/main" id="{78E05DB4-DC28-4A9E-9078-A86DB9AB29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451" y="1278108"/>
            <a:ext cx="6225097" cy="37727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1A7B4D1-9351-4C9D-A58B-70D67D7F41AB}"/>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组件之间通信</a:t>
            </a:r>
          </a:p>
        </p:txBody>
      </p:sp>
      <p:sp>
        <p:nvSpPr>
          <p:cNvPr id="11" name="文本框 10">
            <a:extLst>
              <a:ext uri="{FF2B5EF4-FFF2-40B4-BE49-F238E27FC236}">
                <a16:creationId xmlns:a16="http://schemas.microsoft.com/office/drawing/2014/main" id="{47985033-3F67-49B1-85D0-42FECE7DD3E6}"/>
              </a:ext>
            </a:extLst>
          </p:cNvPr>
          <p:cNvSpPr txBox="1"/>
          <p:nvPr/>
        </p:nvSpPr>
        <p:spPr>
          <a:xfrm>
            <a:off x="903031" y="5253196"/>
            <a:ext cx="10243940" cy="907941"/>
          </a:xfrm>
          <a:prstGeom prst="rect">
            <a:avLst/>
          </a:prstGeom>
          <a:noFill/>
        </p:spPr>
        <p:txBody>
          <a:bodyPr wrap="square" rtlCol="0">
            <a:spAutoFit/>
          </a:bodyPr>
          <a:lstStyle/>
          <a:p>
            <a:r>
              <a:rPr lang="en-US" altLang="zh-CN" sz="1100" b="1" dirty="0"/>
              <a:t>Kubernetes </a:t>
            </a:r>
            <a:r>
              <a:rPr lang="zh-CN" altLang="en-US" sz="1100" b="1" dirty="0"/>
              <a:t>多组件之间的通信原理：</a:t>
            </a:r>
            <a:endParaRPr lang="en-US" altLang="zh-CN" sz="1100" b="1" dirty="0"/>
          </a:p>
          <a:p>
            <a:r>
              <a:rPr lang="en-US" altLang="zh-CN" sz="1050" b="1" dirty="0"/>
              <a:t>apiserver</a:t>
            </a:r>
            <a:r>
              <a:rPr lang="en-US" altLang="zh-CN" sz="1050" dirty="0"/>
              <a:t> </a:t>
            </a:r>
            <a:r>
              <a:rPr lang="zh-CN" altLang="en-US" sz="1050" dirty="0"/>
              <a:t>负责 </a:t>
            </a:r>
            <a:r>
              <a:rPr lang="en-US" altLang="zh-CN" sz="1050" b="1" dirty="0"/>
              <a:t>etcd</a:t>
            </a:r>
            <a:r>
              <a:rPr lang="en-US" altLang="zh-CN" sz="1050" dirty="0"/>
              <a:t> </a:t>
            </a:r>
            <a:r>
              <a:rPr lang="zh-CN" altLang="en-US" sz="1050" dirty="0"/>
              <a:t>存储的所有操作，且只有 </a:t>
            </a:r>
            <a:r>
              <a:rPr lang="en-US" altLang="zh-CN" sz="1050" b="1" dirty="0"/>
              <a:t>apiserver</a:t>
            </a:r>
            <a:r>
              <a:rPr lang="en-US" altLang="zh-CN" sz="1050" dirty="0"/>
              <a:t> </a:t>
            </a:r>
            <a:r>
              <a:rPr lang="zh-CN" altLang="en-US" sz="1050" dirty="0"/>
              <a:t>才直接操作 </a:t>
            </a:r>
            <a:r>
              <a:rPr lang="en-US" altLang="zh-CN" sz="1050" b="1" dirty="0"/>
              <a:t>etcd</a:t>
            </a:r>
            <a:r>
              <a:rPr lang="en-US" altLang="zh-CN" sz="1050" dirty="0"/>
              <a:t> </a:t>
            </a:r>
            <a:r>
              <a:rPr lang="zh-CN" altLang="en-US" sz="1050" dirty="0"/>
              <a:t>集群</a:t>
            </a:r>
          </a:p>
          <a:p>
            <a:r>
              <a:rPr lang="en-US" altLang="zh-CN" sz="1050" b="1" dirty="0"/>
              <a:t>apiserver</a:t>
            </a:r>
            <a:r>
              <a:rPr lang="en-US" altLang="zh-CN" sz="1050" dirty="0"/>
              <a:t> </a:t>
            </a:r>
            <a:r>
              <a:rPr lang="zh-CN" altLang="en-US" sz="1050" dirty="0"/>
              <a:t>对内（集群中的其他组件）和对外（用户）提供统一的 </a:t>
            </a:r>
            <a:r>
              <a:rPr lang="en-US" altLang="zh-CN" sz="1050" b="1" dirty="0"/>
              <a:t>REST</a:t>
            </a:r>
            <a:r>
              <a:rPr lang="en-US" altLang="zh-CN" sz="1050" dirty="0"/>
              <a:t> </a:t>
            </a:r>
            <a:r>
              <a:rPr lang="en-US" altLang="zh-CN" sz="1050" b="1" dirty="0"/>
              <a:t>API</a:t>
            </a:r>
            <a:r>
              <a:rPr lang="zh-CN" altLang="en-US" sz="1050" dirty="0"/>
              <a:t>，其他组件均通过 </a:t>
            </a:r>
            <a:r>
              <a:rPr lang="en-US" altLang="zh-CN" sz="1050" b="1" dirty="0"/>
              <a:t>apiserver</a:t>
            </a:r>
            <a:r>
              <a:rPr lang="en-US" altLang="zh-CN" sz="1050" dirty="0"/>
              <a:t> </a:t>
            </a:r>
            <a:r>
              <a:rPr lang="zh-CN" altLang="en-US" sz="1050" dirty="0"/>
              <a:t>进行通信，</a:t>
            </a:r>
            <a:r>
              <a:rPr lang="en-US" altLang="zh-CN" sz="1050" b="1" dirty="0"/>
              <a:t>controller</a:t>
            </a:r>
            <a:r>
              <a:rPr lang="en-US" altLang="zh-CN" sz="1050" dirty="0"/>
              <a:t> </a:t>
            </a:r>
            <a:r>
              <a:rPr lang="en-US" altLang="zh-CN" sz="1050" b="1" dirty="0"/>
              <a:t>manager</a:t>
            </a:r>
            <a:r>
              <a:rPr lang="zh-CN" altLang="en-US" sz="1050" dirty="0"/>
              <a:t>、</a:t>
            </a:r>
            <a:r>
              <a:rPr lang="en-US" altLang="zh-CN" sz="1050" b="1" dirty="0"/>
              <a:t>scheduler</a:t>
            </a:r>
            <a:r>
              <a:rPr lang="zh-CN" altLang="en-US" sz="1050" dirty="0"/>
              <a:t>、</a:t>
            </a:r>
            <a:r>
              <a:rPr lang="en-US" altLang="zh-CN" sz="1050" b="1" dirty="0"/>
              <a:t>kube-proxy</a:t>
            </a:r>
            <a:r>
              <a:rPr lang="en-US" altLang="zh-CN" sz="1050" dirty="0"/>
              <a:t> </a:t>
            </a:r>
            <a:r>
              <a:rPr lang="zh-CN" altLang="en-US" sz="1050" dirty="0"/>
              <a:t>和 </a:t>
            </a:r>
            <a:r>
              <a:rPr lang="en-US" altLang="zh-CN" sz="1050" b="1" dirty="0"/>
              <a:t>kubelet</a:t>
            </a:r>
            <a:r>
              <a:rPr lang="en-US" altLang="zh-CN" sz="1050" dirty="0"/>
              <a:t> </a:t>
            </a:r>
            <a:r>
              <a:rPr lang="zh-CN" altLang="en-US" sz="1050" dirty="0"/>
              <a:t>等均通过 </a:t>
            </a:r>
            <a:r>
              <a:rPr lang="en-US" altLang="zh-CN" sz="1050" b="1" dirty="0"/>
              <a:t>apiserver</a:t>
            </a:r>
            <a:r>
              <a:rPr lang="en-US" altLang="zh-CN" sz="1050" dirty="0"/>
              <a:t> </a:t>
            </a:r>
            <a:r>
              <a:rPr lang="en-US" altLang="zh-CN" sz="1050" b="1" dirty="0"/>
              <a:t>watch</a:t>
            </a:r>
            <a:r>
              <a:rPr lang="en-US" altLang="zh-CN" sz="1050" dirty="0"/>
              <a:t> </a:t>
            </a:r>
            <a:r>
              <a:rPr lang="en-US" altLang="zh-CN" sz="1050" b="1" dirty="0"/>
              <a:t>API</a:t>
            </a:r>
            <a:r>
              <a:rPr lang="en-US" altLang="zh-CN" sz="1050" dirty="0"/>
              <a:t> </a:t>
            </a:r>
            <a:r>
              <a:rPr lang="zh-CN" altLang="en-US" sz="1050" dirty="0"/>
              <a:t>监测资源变化情况，并对资源作相应的操作。所有需要更新资源状态的操作均通过 </a:t>
            </a:r>
            <a:r>
              <a:rPr lang="en-US" altLang="zh-CN" sz="1050" b="1" dirty="0"/>
              <a:t>apiserver</a:t>
            </a:r>
            <a:r>
              <a:rPr lang="en-US" altLang="zh-CN" sz="1050" dirty="0"/>
              <a:t> </a:t>
            </a:r>
            <a:r>
              <a:rPr lang="zh-CN" altLang="en-US" sz="1050" dirty="0"/>
              <a:t>的 </a:t>
            </a:r>
            <a:r>
              <a:rPr lang="en-US" altLang="zh-CN" sz="1050" dirty="0"/>
              <a:t>REST API </a:t>
            </a:r>
            <a:r>
              <a:rPr lang="zh-CN" altLang="en-US" sz="1050" dirty="0"/>
              <a:t>进行</a:t>
            </a:r>
          </a:p>
          <a:p>
            <a:r>
              <a:rPr lang="en-US" altLang="zh-CN" sz="1050" b="1" dirty="0"/>
              <a:t>apiserver</a:t>
            </a:r>
            <a:r>
              <a:rPr lang="en-US" altLang="zh-CN" sz="1050" dirty="0"/>
              <a:t> </a:t>
            </a:r>
            <a:r>
              <a:rPr lang="zh-CN" altLang="en-US" sz="1050" dirty="0"/>
              <a:t>也会直接调用 </a:t>
            </a:r>
            <a:r>
              <a:rPr lang="en-US" altLang="zh-CN" sz="1050" b="1" dirty="0"/>
              <a:t>kubelet</a:t>
            </a:r>
            <a:r>
              <a:rPr lang="en-US" altLang="zh-CN" sz="1050" dirty="0"/>
              <a:t> API</a:t>
            </a:r>
            <a:r>
              <a:rPr lang="zh-CN" altLang="en-US" sz="1050" dirty="0"/>
              <a:t>（如 </a:t>
            </a:r>
            <a:r>
              <a:rPr lang="en-US" altLang="zh-CN" sz="1050" b="1" dirty="0"/>
              <a:t>logs</a:t>
            </a:r>
            <a:r>
              <a:rPr lang="en-US" altLang="zh-CN" sz="1050" dirty="0"/>
              <a:t>, </a:t>
            </a:r>
            <a:r>
              <a:rPr lang="en-US" altLang="zh-CN" sz="1050" b="1" dirty="0"/>
              <a:t>exec</a:t>
            </a:r>
            <a:r>
              <a:rPr lang="en-US" altLang="zh-CN" sz="1050" dirty="0"/>
              <a:t>, </a:t>
            </a:r>
            <a:r>
              <a:rPr lang="en-US" altLang="zh-CN" sz="1050" b="1" dirty="0"/>
              <a:t>attach</a:t>
            </a:r>
            <a:r>
              <a:rPr lang="en-US" altLang="zh-CN" sz="1050" dirty="0"/>
              <a:t> </a:t>
            </a:r>
            <a:r>
              <a:rPr lang="zh-CN" altLang="en-US" sz="1050" dirty="0"/>
              <a:t>等）</a:t>
            </a:r>
          </a:p>
        </p:txBody>
      </p:sp>
    </p:spTree>
    <p:extLst>
      <p:ext uri="{BB962C8B-B14F-4D97-AF65-F5344CB8AC3E}">
        <p14:creationId xmlns:p14="http://schemas.microsoft.com/office/powerpoint/2010/main" val="247598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229B32-16F4-421A-B946-7D8C72D85E81}"/>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网络方案</a:t>
            </a:r>
          </a:p>
        </p:txBody>
      </p:sp>
      <p:graphicFrame>
        <p:nvGraphicFramePr>
          <p:cNvPr id="6" name="表格 5">
            <a:extLst>
              <a:ext uri="{FF2B5EF4-FFF2-40B4-BE49-F238E27FC236}">
                <a16:creationId xmlns:a16="http://schemas.microsoft.com/office/drawing/2014/main" id="{A4A29B98-057B-4DE4-8EA1-57D0A13AD23C}"/>
              </a:ext>
            </a:extLst>
          </p:cNvPr>
          <p:cNvGraphicFramePr>
            <a:graphicFrameLocks noGrp="1"/>
          </p:cNvGraphicFramePr>
          <p:nvPr>
            <p:extLst>
              <p:ext uri="{D42A27DB-BD31-4B8C-83A1-F6EECF244321}">
                <p14:modId xmlns:p14="http://schemas.microsoft.com/office/powerpoint/2010/main" val="3208925736"/>
              </p:ext>
            </p:extLst>
          </p:nvPr>
        </p:nvGraphicFramePr>
        <p:xfrm>
          <a:off x="1584960" y="1139220"/>
          <a:ext cx="9022080" cy="2722455"/>
        </p:xfrm>
        <a:graphic>
          <a:graphicData uri="http://schemas.openxmlformats.org/drawingml/2006/table">
            <a:tbl>
              <a:tblPr>
                <a:tableStyleId>{775DCB02-9BB8-47FD-8907-85C794F793BA}</a:tableStyleId>
              </a:tblPr>
              <a:tblGrid>
                <a:gridCol w="2011677">
                  <a:extLst>
                    <a:ext uri="{9D8B030D-6E8A-4147-A177-3AD203B41FA5}">
                      <a16:colId xmlns:a16="http://schemas.microsoft.com/office/drawing/2014/main" val="3623495890"/>
                    </a:ext>
                  </a:extLst>
                </a:gridCol>
                <a:gridCol w="1597155">
                  <a:extLst>
                    <a:ext uri="{9D8B030D-6E8A-4147-A177-3AD203B41FA5}">
                      <a16:colId xmlns:a16="http://schemas.microsoft.com/office/drawing/2014/main" val="892009928"/>
                    </a:ext>
                  </a:extLst>
                </a:gridCol>
                <a:gridCol w="1804416">
                  <a:extLst>
                    <a:ext uri="{9D8B030D-6E8A-4147-A177-3AD203B41FA5}">
                      <a16:colId xmlns:a16="http://schemas.microsoft.com/office/drawing/2014/main" val="2857432211"/>
                    </a:ext>
                  </a:extLst>
                </a:gridCol>
                <a:gridCol w="1804416">
                  <a:extLst>
                    <a:ext uri="{9D8B030D-6E8A-4147-A177-3AD203B41FA5}">
                      <a16:colId xmlns:a16="http://schemas.microsoft.com/office/drawing/2014/main" val="1090231264"/>
                    </a:ext>
                  </a:extLst>
                </a:gridCol>
                <a:gridCol w="1804416">
                  <a:extLst>
                    <a:ext uri="{9D8B030D-6E8A-4147-A177-3AD203B41FA5}">
                      <a16:colId xmlns:a16="http://schemas.microsoft.com/office/drawing/2014/main" val="418925090"/>
                    </a:ext>
                  </a:extLst>
                </a:gridCol>
              </a:tblGrid>
              <a:tr h="247938">
                <a:tc>
                  <a:txBody>
                    <a:bodyPr/>
                    <a:lstStyle/>
                    <a:p>
                      <a:pPr algn="l" fontAlgn="ctr"/>
                      <a:br>
                        <a:rPr lang="en-US" sz="1050" dirty="0">
                          <a:solidFill>
                            <a:schemeClr val="bg1"/>
                          </a:solidFill>
                          <a:effectLst/>
                        </a:rPr>
                      </a:br>
                      <a:endParaRPr lang="en-US" sz="1050" b="1" dirty="0">
                        <a:solidFill>
                          <a:schemeClr val="bg1"/>
                        </a:solidFill>
                        <a:effectLst/>
                      </a:endParaRPr>
                    </a:p>
                  </a:txBody>
                  <a:tcPr marL="18504" marR="18504" marT="18504" marB="23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ctr"/>
                      <a:r>
                        <a:rPr lang="en-US" altLang="zh-CN" sz="1100" b="1" dirty="0">
                          <a:solidFill>
                            <a:schemeClr val="bg1"/>
                          </a:solidFill>
                          <a:effectLst/>
                        </a:rPr>
                        <a:t>Calico</a:t>
                      </a:r>
                      <a:endParaRPr lang="en-US" altLang="zh-CN" sz="1050" b="1" dirty="0">
                        <a:solidFill>
                          <a:schemeClr val="bg1"/>
                        </a:solidFill>
                        <a:effectLst/>
                      </a:endParaRPr>
                    </a:p>
                  </a:txBody>
                  <a:tcPr marL="18504" marR="18504" marT="18504" marB="23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ctr"/>
                      <a:r>
                        <a:rPr lang="en-US" altLang="zh-CN" sz="1100" b="1" dirty="0">
                          <a:solidFill>
                            <a:schemeClr val="bg1"/>
                          </a:solidFill>
                          <a:effectLst/>
                        </a:rPr>
                        <a:t>Flannel</a:t>
                      </a:r>
                      <a:endParaRPr lang="en-US" altLang="zh-CN" sz="1050" b="1" dirty="0">
                        <a:solidFill>
                          <a:schemeClr val="bg1"/>
                        </a:solidFill>
                        <a:effectLst/>
                      </a:endParaRPr>
                    </a:p>
                  </a:txBody>
                  <a:tcPr marL="18504" marR="18504" marT="18504" marB="23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ctr"/>
                      <a:r>
                        <a:rPr lang="en-US" altLang="zh-CN" sz="1100" b="1" dirty="0">
                          <a:solidFill>
                            <a:schemeClr val="bg1"/>
                          </a:solidFill>
                          <a:effectLst/>
                        </a:rPr>
                        <a:t>Weave</a:t>
                      </a:r>
                      <a:endParaRPr lang="en-US" altLang="zh-CN" sz="1050" b="1" dirty="0">
                        <a:solidFill>
                          <a:schemeClr val="bg1"/>
                        </a:solidFill>
                        <a:effectLst/>
                      </a:endParaRPr>
                    </a:p>
                  </a:txBody>
                  <a:tcPr marL="18504" marR="18504" marT="18504" marB="23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altLang="zh-CN" sz="1050" b="1" dirty="0">
                        <a:solidFill>
                          <a:schemeClr val="bg1"/>
                        </a:solidFill>
                        <a:effectLs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100" b="1" dirty="0">
                          <a:solidFill>
                            <a:schemeClr val="bg1"/>
                          </a:solidFill>
                          <a:effectLst/>
                        </a:rPr>
                        <a:t>Docker Overlay Network</a:t>
                      </a:r>
                    </a:p>
                    <a:p>
                      <a:pPr algn="ctr"/>
                      <a:endParaRPr lang="zh-CN" altLang="en-US" sz="1050" b="1" dirty="0">
                        <a:solidFill>
                          <a:schemeClr val="bg1"/>
                        </a:solidFill>
                      </a:endParaRPr>
                    </a:p>
                  </a:txBody>
                  <a:tcPr marL="27755" marR="27755" marT="13878" marB="138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621785963"/>
                  </a:ext>
                </a:extLst>
              </a:tr>
              <a:tr h="238882">
                <a:tc>
                  <a:txBody>
                    <a:bodyPr/>
                    <a:lstStyle/>
                    <a:p>
                      <a:pPr algn="l" fontAlgn="ctr"/>
                      <a:r>
                        <a:rPr lang="en-US" sz="1000" b="1" dirty="0">
                          <a:solidFill>
                            <a:schemeClr val="bg1"/>
                          </a:solidFill>
                          <a:effectLst/>
                        </a:rPr>
                        <a:t>Network Model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Pure Layer-3 Solution</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VxLAN or UDP Channel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VxLAN or UDP Channel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VxLAN</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7639555"/>
                  </a:ext>
                </a:extLst>
              </a:tr>
              <a:tr h="220108">
                <a:tc>
                  <a:txBody>
                    <a:bodyPr/>
                    <a:lstStyle/>
                    <a:p>
                      <a:pPr algn="l" fontAlgn="ctr"/>
                      <a:r>
                        <a:rPr lang="en-US" sz="1000" b="1" dirty="0">
                          <a:solidFill>
                            <a:schemeClr val="bg1"/>
                          </a:solidFill>
                          <a:effectLst/>
                        </a:rPr>
                        <a:t>Application Isolation</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Profile Schema</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CIDR Schema</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CIDR Schema</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CIDR Schema</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7814393"/>
                  </a:ext>
                </a:extLst>
              </a:tr>
              <a:tr h="215321">
                <a:tc>
                  <a:txBody>
                    <a:bodyPr/>
                    <a:lstStyle/>
                    <a:p>
                      <a:pPr algn="l" fontAlgn="ctr"/>
                      <a:r>
                        <a:rPr lang="en-US" sz="1000" b="1" dirty="0">
                          <a:solidFill>
                            <a:schemeClr val="bg1"/>
                          </a:solidFill>
                          <a:effectLst/>
                        </a:rPr>
                        <a:t>Protocol Support</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TCP, UDP, ICMP &amp; ICMPv6</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ALL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ALL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ALL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53319917"/>
                  </a:ext>
                </a:extLst>
              </a:tr>
              <a:tr h="200297">
                <a:tc>
                  <a:txBody>
                    <a:bodyPr/>
                    <a:lstStyle/>
                    <a:p>
                      <a:pPr algn="l" fontAlgn="ctr"/>
                      <a:r>
                        <a:rPr lang="en-US" sz="1000" b="1" dirty="0">
                          <a:solidFill>
                            <a:schemeClr val="bg1"/>
                          </a:solidFill>
                          <a:effectLst/>
                        </a:rPr>
                        <a:t>Name Service</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91131341"/>
                  </a:ext>
                </a:extLst>
              </a:tr>
              <a:tr h="214150">
                <a:tc>
                  <a:txBody>
                    <a:bodyPr/>
                    <a:lstStyle/>
                    <a:p>
                      <a:pPr algn="l" fontAlgn="ctr"/>
                      <a:r>
                        <a:rPr lang="en-US" sz="1000" b="1" dirty="0">
                          <a:solidFill>
                            <a:schemeClr val="bg1"/>
                          </a:solidFill>
                          <a:effectLst/>
                        </a:rPr>
                        <a:t>Distributed Storage Requirements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8378482"/>
                  </a:ext>
                </a:extLst>
              </a:tr>
              <a:tr h="200616">
                <a:tc>
                  <a:txBody>
                    <a:bodyPr/>
                    <a:lstStyle/>
                    <a:p>
                      <a:pPr algn="l" fontAlgn="ctr"/>
                      <a:r>
                        <a:rPr lang="en-US" sz="1000" b="1">
                          <a:solidFill>
                            <a:schemeClr val="bg1"/>
                          </a:solidFill>
                          <a:effectLst/>
                        </a:rPr>
                        <a:t>Encryption Channel</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TLS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NaCl Library</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81804631"/>
                  </a:ext>
                </a:extLst>
              </a:tr>
              <a:tr h="234094">
                <a:tc>
                  <a:txBody>
                    <a:bodyPr/>
                    <a:lstStyle/>
                    <a:p>
                      <a:pPr algn="l" fontAlgn="ctr"/>
                      <a:r>
                        <a:rPr lang="en-US" sz="1000" b="1" dirty="0">
                          <a:solidFill>
                            <a:schemeClr val="bg1"/>
                          </a:solidFill>
                          <a:effectLst/>
                        </a:rPr>
                        <a:t>Partially Connected Network Support</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3842204"/>
                  </a:ext>
                </a:extLst>
              </a:tr>
              <a:tr h="230706">
                <a:tc>
                  <a:txBody>
                    <a:bodyPr/>
                    <a:lstStyle/>
                    <a:p>
                      <a:pPr algn="l" fontAlgn="ctr"/>
                      <a:r>
                        <a:rPr lang="en-US" sz="1000" b="1" dirty="0">
                          <a:solidFill>
                            <a:schemeClr val="bg1"/>
                          </a:solidFill>
                          <a:effectLst/>
                        </a:rPr>
                        <a:t>Seperate vNIC for Container</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yes</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3337263"/>
                  </a:ext>
                </a:extLst>
              </a:tr>
              <a:tr h="209006">
                <a:tc>
                  <a:txBody>
                    <a:bodyPr/>
                    <a:lstStyle/>
                    <a:p>
                      <a:pPr algn="l" fontAlgn="ctr"/>
                      <a:r>
                        <a:rPr lang="en-US" sz="1000" b="1" dirty="0">
                          <a:solidFill>
                            <a:schemeClr val="bg1"/>
                          </a:solidFill>
                          <a:effectLst/>
                        </a:rPr>
                        <a:t>IP Overlap Support</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Maybe</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Maybe</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Maybe</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06187965"/>
                  </a:ext>
                </a:extLst>
              </a:tr>
              <a:tr h="243839">
                <a:tc>
                  <a:txBody>
                    <a:bodyPr/>
                    <a:lstStyle/>
                    <a:p>
                      <a:pPr algn="l" fontAlgn="ctr"/>
                      <a:r>
                        <a:rPr lang="en-US" sz="1000" b="1" dirty="0">
                          <a:solidFill>
                            <a:schemeClr val="bg1"/>
                          </a:solidFill>
                          <a:effectLst/>
                        </a:rPr>
                        <a:t>Container Subnet Restriction</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No</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Yes, configurable after start</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000" b="0" dirty="0">
                          <a:effectLst/>
                        </a:rPr>
                        <a:t>Yes, not configurable after start</a:t>
                      </a:r>
                    </a:p>
                  </a:txBody>
                  <a:tcPr marL="18504" marR="18504" marT="18504" marB="185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611694"/>
                  </a:ext>
                </a:extLst>
              </a:tr>
            </a:tbl>
          </a:graphicData>
        </a:graphic>
      </p:graphicFrame>
      <p:sp>
        <p:nvSpPr>
          <p:cNvPr id="7" name="文本框 6">
            <a:extLst>
              <a:ext uri="{FF2B5EF4-FFF2-40B4-BE49-F238E27FC236}">
                <a16:creationId xmlns:a16="http://schemas.microsoft.com/office/drawing/2014/main" id="{90897835-BFE5-44D3-810E-F6F944E33369}"/>
              </a:ext>
            </a:extLst>
          </p:cNvPr>
          <p:cNvSpPr txBox="1"/>
          <p:nvPr/>
        </p:nvSpPr>
        <p:spPr>
          <a:xfrm>
            <a:off x="1489165" y="5515491"/>
            <a:ext cx="9117875" cy="646331"/>
          </a:xfrm>
          <a:prstGeom prst="rect">
            <a:avLst/>
          </a:prstGeom>
          <a:noFill/>
        </p:spPr>
        <p:txBody>
          <a:bodyPr wrap="square" rtlCol="0">
            <a:spAutoFit/>
          </a:bodyPr>
          <a:lstStyle/>
          <a:p>
            <a:r>
              <a:rPr lang="en-US" altLang="zh-CN" sz="1200" b="1" dirty="0">
                <a:effectLst>
                  <a:outerShdw blurRad="38100" dist="38100" dir="2700000" algn="tl">
                    <a:srgbClr val="000000">
                      <a:alpha val="43137"/>
                    </a:srgbClr>
                  </a:outerShdw>
                </a:effectLst>
              </a:rPr>
              <a:t>Note</a:t>
            </a:r>
            <a:r>
              <a:rPr lang="zh-CN" altLang="en-US" sz="1200" b="1" dirty="0">
                <a:effectLst>
                  <a:outerShdw blurRad="38100" dist="38100" dir="2700000" algn="tl">
                    <a:srgbClr val="000000">
                      <a:alpha val="43137"/>
                    </a:srgbClr>
                  </a:outerShdw>
                </a:effectLst>
              </a:rPr>
              <a:t>：</a:t>
            </a:r>
            <a:r>
              <a:rPr lang="zh-CN" altLang="en-US" sz="1200" dirty="0"/>
              <a:t>性能测试是一个罗生门，具体的网络方案还是得看实际应用场景，是私有云环境，公有云环境，还是混合云环境，有无</a:t>
            </a:r>
            <a:r>
              <a:rPr lang="en-US" altLang="zh-CN" sz="1200" dirty="0"/>
              <a:t>SDN</a:t>
            </a:r>
            <a:r>
              <a:rPr lang="zh-CN" altLang="en-US" sz="1200" dirty="0"/>
              <a:t>，节点数量，集群规模等等，最朴素的判断</a:t>
            </a:r>
            <a:r>
              <a:rPr lang="en-US" altLang="zh-CN" sz="1200" dirty="0"/>
              <a:t>Underlay </a:t>
            </a:r>
            <a:r>
              <a:rPr lang="zh-CN" altLang="en-US" sz="1200" dirty="0"/>
              <a:t>网络性能确实优于 </a:t>
            </a:r>
            <a:r>
              <a:rPr lang="en-US" altLang="zh-CN" sz="1200" dirty="0"/>
              <a:t>Overlay </a:t>
            </a:r>
            <a:r>
              <a:rPr lang="zh-CN" altLang="en-US" sz="1200" dirty="0"/>
              <a:t>网络，但是</a:t>
            </a:r>
            <a:r>
              <a:rPr lang="en-US" altLang="zh-CN" sz="1200" dirty="0"/>
              <a:t>Overlay </a:t>
            </a:r>
            <a:r>
              <a:rPr lang="zh-CN" altLang="en-US" sz="1200" dirty="0"/>
              <a:t>较 </a:t>
            </a:r>
            <a:r>
              <a:rPr lang="en-US" altLang="zh-CN" sz="1200" dirty="0"/>
              <a:t>Underlay </a:t>
            </a:r>
            <a:r>
              <a:rPr lang="zh-CN" altLang="en-US" sz="1200" dirty="0"/>
              <a:t>可以支持更多的二层网段，能更好地利用已有网络，以及有避免物理交换机 </a:t>
            </a:r>
            <a:r>
              <a:rPr lang="en-US" altLang="zh-CN" sz="1200" dirty="0"/>
              <a:t>MAC </a:t>
            </a:r>
            <a:r>
              <a:rPr lang="zh-CN" altLang="en-US" sz="1200" dirty="0"/>
              <a:t>表耗尽等优势，所以在方案选型的时候需要综合考虑。</a:t>
            </a:r>
          </a:p>
        </p:txBody>
      </p:sp>
      <p:sp>
        <p:nvSpPr>
          <p:cNvPr id="8" name="文本框 7">
            <a:extLst>
              <a:ext uri="{FF2B5EF4-FFF2-40B4-BE49-F238E27FC236}">
                <a16:creationId xmlns:a16="http://schemas.microsoft.com/office/drawing/2014/main" id="{E4E95ADC-3323-4987-814F-6A6EF24519EB}"/>
              </a:ext>
            </a:extLst>
          </p:cNvPr>
          <p:cNvSpPr txBox="1"/>
          <p:nvPr/>
        </p:nvSpPr>
        <p:spPr>
          <a:xfrm>
            <a:off x="1489165" y="4023053"/>
            <a:ext cx="7053085" cy="1384995"/>
          </a:xfrm>
          <a:prstGeom prst="rect">
            <a:avLst/>
          </a:prstGeom>
          <a:noFill/>
        </p:spPr>
        <p:txBody>
          <a:bodyPr wrap="none" rtlCol="0">
            <a:spAutoFit/>
          </a:bodyPr>
          <a:lstStyle/>
          <a:p>
            <a:r>
              <a:rPr lang="en-US" altLang="zh-CN" sz="1200" b="1" dirty="0"/>
              <a:t>Kubernetes </a:t>
            </a:r>
            <a:r>
              <a:rPr lang="zh-CN" altLang="en-US" sz="1200" b="1" dirty="0"/>
              <a:t>网络模型</a:t>
            </a:r>
            <a:endParaRPr lang="en-US" altLang="zh-CN" sz="1200" b="1" dirty="0"/>
          </a:p>
          <a:p>
            <a:r>
              <a:rPr lang="en-US" altLang="zh-CN" sz="1200" dirty="0"/>
              <a:t>IP-per-Pod</a:t>
            </a:r>
            <a:r>
              <a:rPr lang="zh-CN" altLang="en-US" sz="1200" dirty="0"/>
              <a:t>，每个 </a:t>
            </a:r>
            <a:r>
              <a:rPr lang="en-US" altLang="zh-CN" sz="1200" dirty="0"/>
              <a:t>Pod </a:t>
            </a:r>
            <a:r>
              <a:rPr lang="zh-CN" altLang="en-US" sz="1200" dirty="0"/>
              <a:t>都拥有一个独立 </a:t>
            </a:r>
            <a:r>
              <a:rPr lang="en-US" altLang="zh-CN" sz="1200" dirty="0"/>
              <a:t>IP </a:t>
            </a:r>
            <a:r>
              <a:rPr lang="zh-CN" altLang="en-US" sz="1200" dirty="0"/>
              <a:t>地址，</a:t>
            </a:r>
            <a:r>
              <a:rPr lang="en-US" altLang="zh-CN" sz="1200" dirty="0"/>
              <a:t>Pod </a:t>
            </a:r>
            <a:r>
              <a:rPr lang="zh-CN" altLang="en-US" sz="1200" dirty="0"/>
              <a:t>内所有容器共享一个网络命名空间</a:t>
            </a:r>
          </a:p>
          <a:p>
            <a:r>
              <a:rPr lang="zh-CN" altLang="en-US" sz="1200" dirty="0"/>
              <a:t>集群内所有 </a:t>
            </a:r>
            <a:r>
              <a:rPr lang="en-US" altLang="zh-CN" sz="1200" dirty="0"/>
              <a:t>Pod </a:t>
            </a:r>
            <a:r>
              <a:rPr lang="zh-CN" altLang="en-US" sz="1200" dirty="0"/>
              <a:t>都在一个直接连通的扁平网络中，可通过 </a:t>
            </a:r>
            <a:r>
              <a:rPr lang="en-US" altLang="zh-CN" sz="1200" dirty="0"/>
              <a:t>IP </a:t>
            </a:r>
            <a:r>
              <a:rPr lang="zh-CN" altLang="en-US" sz="1200" dirty="0"/>
              <a:t>直接访问</a:t>
            </a:r>
          </a:p>
          <a:p>
            <a:r>
              <a:rPr lang="zh-CN" altLang="en-US" sz="1200" dirty="0"/>
              <a:t>      所有容器之间无需 </a:t>
            </a:r>
            <a:r>
              <a:rPr lang="en-US" altLang="zh-CN" sz="1200" dirty="0"/>
              <a:t>NAT </a:t>
            </a:r>
            <a:r>
              <a:rPr lang="zh-CN" altLang="en-US" sz="1200" dirty="0"/>
              <a:t>就可以直接互相访问</a:t>
            </a:r>
          </a:p>
          <a:p>
            <a:r>
              <a:rPr lang="zh-CN" altLang="en-US" sz="1200" dirty="0"/>
              <a:t>      所有 </a:t>
            </a:r>
            <a:r>
              <a:rPr lang="en-US" altLang="zh-CN" sz="1200" dirty="0"/>
              <a:t>Node </a:t>
            </a:r>
            <a:r>
              <a:rPr lang="zh-CN" altLang="en-US" sz="1200" dirty="0"/>
              <a:t>和所有容器之间无需 </a:t>
            </a:r>
            <a:r>
              <a:rPr lang="en-US" altLang="zh-CN" sz="1200" dirty="0"/>
              <a:t>NAT </a:t>
            </a:r>
            <a:r>
              <a:rPr lang="zh-CN" altLang="en-US" sz="1200" dirty="0"/>
              <a:t>就可以直接互相访问</a:t>
            </a:r>
          </a:p>
          <a:p>
            <a:r>
              <a:rPr lang="zh-CN" altLang="en-US" sz="1200" dirty="0"/>
              <a:t>      容器自己看到的 </a:t>
            </a:r>
            <a:r>
              <a:rPr lang="en-US" altLang="zh-CN" sz="1200" dirty="0"/>
              <a:t>IP </a:t>
            </a:r>
            <a:r>
              <a:rPr lang="zh-CN" altLang="en-US" sz="1200" dirty="0"/>
              <a:t>跟其他容器看到的一样</a:t>
            </a:r>
          </a:p>
          <a:p>
            <a:r>
              <a:rPr lang="en-US" altLang="zh-CN" sz="1200" dirty="0"/>
              <a:t>Service cluster IP </a:t>
            </a:r>
            <a:r>
              <a:rPr lang="zh-CN" altLang="en-US" sz="1200" dirty="0"/>
              <a:t>尽可在集群内部访问，外部请求需要通过 </a:t>
            </a:r>
            <a:r>
              <a:rPr lang="en-US" altLang="zh-CN" sz="1200" dirty="0"/>
              <a:t>NodePort</a:t>
            </a:r>
            <a:r>
              <a:rPr lang="zh-CN" altLang="en-US" sz="1200" dirty="0"/>
              <a:t>、</a:t>
            </a:r>
            <a:r>
              <a:rPr lang="en-US" altLang="zh-CN" sz="1200" dirty="0"/>
              <a:t>LoadBalance </a:t>
            </a:r>
            <a:r>
              <a:rPr lang="zh-CN" altLang="en-US" sz="1200" dirty="0"/>
              <a:t>或者 </a:t>
            </a:r>
            <a:r>
              <a:rPr lang="en-US" altLang="zh-CN" sz="1200" dirty="0"/>
              <a:t>Ingress </a:t>
            </a:r>
            <a:r>
              <a:rPr lang="zh-CN" altLang="en-US" sz="1200" dirty="0"/>
              <a:t>来访问</a:t>
            </a:r>
          </a:p>
        </p:txBody>
      </p:sp>
    </p:spTree>
    <p:extLst>
      <p:ext uri="{BB962C8B-B14F-4D97-AF65-F5344CB8AC3E}">
        <p14:creationId xmlns:p14="http://schemas.microsoft.com/office/powerpoint/2010/main" val="238748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857D45-B985-4A63-B71E-2D2F1441076B}"/>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存储方案</a:t>
            </a:r>
          </a:p>
        </p:txBody>
      </p:sp>
      <p:sp>
        <p:nvSpPr>
          <p:cNvPr id="5" name="文本框 4">
            <a:extLst>
              <a:ext uri="{FF2B5EF4-FFF2-40B4-BE49-F238E27FC236}">
                <a16:creationId xmlns:a16="http://schemas.microsoft.com/office/drawing/2014/main" id="{851467FD-1803-447B-81F3-BD88A4D2F613}"/>
              </a:ext>
            </a:extLst>
          </p:cNvPr>
          <p:cNvSpPr txBox="1"/>
          <p:nvPr/>
        </p:nvSpPr>
        <p:spPr>
          <a:xfrm>
            <a:off x="1584960" y="1001784"/>
            <a:ext cx="9704009" cy="1384995"/>
          </a:xfrm>
          <a:prstGeom prst="rect">
            <a:avLst/>
          </a:prstGeom>
          <a:noFill/>
        </p:spPr>
        <p:txBody>
          <a:bodyPr wrap="square" rtlCol="0">
            <a:spAutoFit/>
          </a:bodyPr>
          <a:lstStyle/>
          <a:p>
            <a:r>
              <a:rPr lang="zh-CN" altLang="en-US" sz="1400" dirty="0">
                <a:latin typeface="+mj-lt"/>
              </a:rPr>
              <a:t>存储选型思考：</a:t>
            </a:r>
            <a:endParaRPr lang="en-US" altLang="zh-CN" sz="1400" dirty="0">
              <a:latin typeface="+mj-lt"/>
            </a:endParaRPr>
          </a:p>
          <a:p>
            <a:r>
              <a:rPr lang="zh-CN" altLang="en-US" sz="1000" dirty="0">
                <a:latin typeface="+mj-lt"/>
              </a:rPr>
              <a:t>一般应用服务：应用级本身不做数据的冗余，为了数据的安全性，而且这类读写延迟高些也能接受（读写</a:t>
            </a:r>
            <a:r>
              <a:rPr lang="en-US" altLang="zh-CN" sz="1000" dirty="0">
                <a:latin typeface="+mj-lt"/>
              </a:rPr>
              <a:t>IO</a:t>
            </a:r>
            <a:r>
              <a:rPr lang="zh-CN" altLang="en-US" sz="1000" dirty="0">
                <a:latin typeface="+mj-lt"/>
              </a:rPr>
              <a:t>路径长，多副本机制，都会增加读写延迟），开源的主流使用</a:t>
            </a:r>
            <a:r>
              <a:rPr lang="en-US" altLang="zh-CN" sz="1000" dirty="0">
                <a:latin typeface="+mj-lt"/>
              </a:rPr>
              <a:t>ceph</a:t>
            </a:r>
            <a:r>
              <a:rPr lang="zh-CN" altLang="en-US" sz="1000" dirty="0">
                <a:latin typeface="+mj-lt"/>
              </a:rPr>
              <a:t>（默认采用三副本，设计优雅，理念也是自动化）</a:t>
            </a:r>
          </a:p>
          <a:p>
            <a:r>
              <a:rPr lang="zh-CN" altLang="en-US" sz="1000" dirty="0">
                <a:latin typeface="+mj-lt"/>
              </a:rPr>
              <a:t>数据类服务：本身为了高可用而使用多副本冗余机制，通常对性能和延时有比较高的要求</a:t>
            </a:r>
          </a:p>
          <a:p>
            <a:r>
              <a:rPr lang="zh-CN" altLang="en-US" sz="1000" dirty="0">
                <a:latin typeface="+mj-lt"/>
              </a:rPr>
              <a:t>          简单方案可以采用如</a:t>
            </a:r>
            <a:r>
              <a:rPr lang="en-US" altLang="zh-CN" sz="1000" dirty="0">
                <a:latin typeface="+mj-lt"/>
              </a:rPr>
              <a:t>hostpath</a:t>
            </a:r>
            <a:r>
              <a:rPr lang="zh-CN" altLang="en-US" sz="1000" dirty="0">
                <a:latin typeface="+mj-lt"/>
              </a:rPr>
              <a:t>等本地存储方案，妥协点是数据无法迁移（当然，一般数据类系统 添加删除节点时，本身有负载均衡功能，所以可以通过 删除节点，添加新节点 这种“迁移”方式，迁移过程就是对服务有可能所影响）</a:t>
            </a:r>
          </a:p>
          <a:p>
            <a:r>
              <a:rPr lang="zh-CN" altLang="en-US" sz="1000" dirty="0">
                <a:latin typeface="+mj-lt"/>
              </a:rPr>
              <a:t>          使用网络块存储（</a:t>
            </a:r>
            <a:r>
              <a:rPr lang="en-US" altLang="zh-CN" sz="1000" dirty="0">
                <a:latin typeface="+mj-lt"/>
              </a:rPr>
              <a:t>block device</a:t>
            </a:r>
            <a:r>
              <a:rPr lang="zh-CN" altLang="en-US" sz="1000" dirty="0">
                <a:latin typeface="+mj-lt"/>
              </a:rPr>
              <a:t>）（性能高的</a:t>
            </a:r>
            <a:r>
              <a:rPr lang="en-US" altLang="zh-CN" sz="1000" dirty="0">
                <a:latin typeface="+mj-lt"/>
              </a:rPr>
              <a:t>SAN</a:t>
            </a:r>
            <a:r>
              <a:rPr lang="zh-CN" altLang="en-US" sz="1000" dirty="0">
                <a:latin typeface="+mj-lt"/>
              </a:rPr>
              <a:t>存储）</a:t>
            </a:r>
            <a:r>
              <a:rPr lang="en-US" altLang="zh-CN" sz="1000" dirty="0">
                <a:latin typeface="+mj-lt"/>
              </a:rPr>
              <a:t>: </a:t>
            </a:r>
            <a:r>
              <a:rPr lang="zh-CN" altLang="en-US" sz="1000" dirty="0">
                <a:latin typeface="+mj-lt"/>
              </a:rPr>
              <a:t>跟平台解耦，灵活迁移，代价就是延时有些高，性能有些低（像</a:t>
            </a:r>
            <a:r>
              <a:rPr lang="en-US" altLang="zh-CN" sz="1000" dirty="0">
                <a:latin typeface="+mj-lt"/>
              </a:rPr>
              <a:t>couchbase </a:t>
            </a:r>
            <a:r>
              <a:rPr lang="zh-CN" altLang="en-US" sz="1000" dirty="0">
                <a:latin typeface="+mj-lt"/>
              </a:rPr>
              <a:t>这类内存</a:t>
            </a:r>
            <a:r>
              <a:rPr lang="en-US" altLang="zh-CN" sz="1000" dirty="0">
                <a:latin typeface="+mj-lt"/>
              </a:rPr>
              <a:t>Nosql</a:t>
            </a:r>
            <a:r>
              <a:rPr lang="zh-CN" altLang="en-US" sz="1000" dirty="0">
                <a:latin typeface="+mj-lt"/>
              </a:rPr>
              <a:t>，数据在内存，通过异步刷新数据到磁盘 ，对磁盘读写延迟一些可以接受的）</a:t>
            </a:r>
          </a:p>
        </p:txBody>
      </p:sp>
      <p:pic>
        <p:nvPicPr>
          <p:cNvPr id="4098" name="Picture 2" descr="K8S_volume_arch">
            <a:extLst>
              <a:ext uri="{FF2B5EF4-FFF2-40B4-BE49-F238E27FC236}">
                <a16:creationId xmlns:a16="http://schemas.microsoft.com/office/drawing/2014/main" id="{A0DE27D2-05A5-4DC6-9AA1-77A2BDAFF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194" y="2256144"/>
            <a:ext cx="7199539" cy="36917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615049F-099D-4CDC-B893-AC79B3850009}"/>
              </a:ext>
            </a:extLst>
          </p:cNvPr>
          <p:cNvSpPr txBox="1"/>
          <p:nvPr/>
        </p:nvSpPr>
        <p:spPr>
          <a:xfrm>
            <a:off x="1584958" y="5325868"/>
            <a:ext cx="4942379" cy="815608"/>
          </a:xfrm>
          <a:prstGeom prst="rect">
            <a:avLst/>
          </a:prstGeom>
          <a:noFill/>
        </p:spPr>
        <p:txBody>
          <a:bodyPr wrap="none" rtlCol="0">
            <a:spAutoFit/>
          </a:bodyPr>
          <a:lstStyle/>
          <a:p>
            <a:r>
              <a:rPr lang="en-US" altLang="zh-CN" sz="1400" b="1" dirty="0">
                <a:effectLst>
                  <a:outerShdw blurRad="38100" dist="38100" dir="2700000" algn="tl">
                    <a:srgbClr val="000000">
                      <a:alpha val="43137"/>
                    </a:srgbClr>
                  </a:outerShdw>
                </a:effectLst>
              </a:rPr>
              <a:t>Volume Plugins</a:t>
            </a:r>
          </a:p>
          <a:p>
            <a:r>
              <a:rPr lang="zh-CN" altLang="en-US" sz="1100" dirty="0"/>
              <a:t>存储提供的扩展接口</a:t>
            </a:r>
            <a:r>
              <a:rPr lang="en-US" altLang="zh-CN" sz="1100" dirty="0"/>
              <a:t>, </a:t>
            </a:r>
            <a:r>
              <a:rPr lang="zh-CN" altLang="en-US" sz="1100" dirty="0"/>
              <a:t>包含了各类存储提供者的</a:t>
            </a:r>
            <a:r>
              <a:rPr lang="en-US" altLang="zh-CN" sz="1100" dirty="0"/>
              <a:t>plugin</a:t>
            </a:r>
            <a:r>
              <a:rPr lang="zh-CN" altLang="en-US" sz="1100" dirty="0"/>
              <a:t>实现。</a:t>
            </a:r>
          </a:p>
          <a:p>
            <a:r>
              <a:rPr lang="zh-CN" altLang="en-US" sz="1100" dirty="0"/>
              <a:t>实现自定义的</a:t>
            </a:r>
            <a:r>
              <a:rPr lang="en-US" altLang="zh-CN" sz="1100" dirty="0"/>
              <a:t>Plugins </a:t>
            </a:r>
            <a:r>
              <a:rPr lang="zh-CN" altLang="en-US" sz="1100" dirty="0"/>
              <a:t>可以通过</a:t>
            </a:r>
            <a:r>
              <a:rPr lang="en-US" altLang="zh-CN" sz="1100" dirty="0"/>
              <a:t>FlexVolume(K8s 1.8</a:t>
            </a:r>
            <a:r>
              <a:rPr lang="zh-CN" altLang="en-US" sz="1100" dirty="0"/>
              <a:t>版本，目前算是过度方案</a:t>
            </a:r>
            <a:r>
              <a:rPr lang="en-US" altLang="zh-CN" sz="1100" dirty="0"/>
              <a:t>)</a:t>
            </a:r>
          </a:p>
          <a:p>
            <a:r>
              <a:rPr lang="en-US" altLang="zh-CN" sz="1100" dirty="0"/>
              <a:t>kubernetes 1.9</a:t>
            </a:r>
            <a:r>
              <a:rPr lang="zh-CN" altLang="en-US" sz="1100" dirty="0"/>
              <a:t>以后可能推荐</a:t>
            </a:r>
            <a:r>
              <a:rPr lang="en-US" altLang="zh-CN" sz="1100" dirty="0"/>
              <a:t>CSI</a:t>
            </a:r>
            <a:r>
              <a:rPr lang="zh-CN" altLang="en-US" sz="1100" dirty="0"/>
              <a:t>（</a:t>
            </a:r>
            <a:r>
              <a:rPr lang="en-US" altLang="zh-CN" sz="1100" dirty="0"/>
              <a:t>Container Storage Interface</a:t>
            </a:r>
            <a:r>
              <a:rPr lang="zh-CN" altLang="en-US" sz="1100" dirty="0"/>
              <a:t>）用方式来实现。</a:t>
            </a:r>
          </a:p>
        </p:txBody>
      </p:sp>
    </p:spTree>
    <p:extLst>
      <p:ext uri="{BB962C8B-B14F-4D97-AF65-F5344CB8AC3E}">
        <p14:creationId xmlns:p14="http://schemas.microsoft.com/office/powerpoint/2010/main" val="261952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A1883B-5123-4CE7-8936-3CDBB1F9092F}"/>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监控方案</a:t>
            </a:r>
          </a:p>
        </p:txBody>
      </p:sp>
      <p:sp>
        <p:nvSpPr>
          <p:cNvPr id="2" name="文本框 1">
            <a:extLst>
              <a:ext uri="{FF2B5EF4-FFF2-40B4-BE49-F238E27FC236}">
                <a16:creationId xmlns:a16="http://schemas.microsoft.com/office/drawing/2014/main" id="{885DA320-36F4-45E7-B9FA-1EEC2136B328}"/>
              </a:ext>
            </a:extLst>
          </p:cNvPr>
          <p:cNvSpPr txBox="1"/>
          <p:nvPr/>
        </p:nvSpPr>
        <p:spPr>
          <a:xfrm>
            <a:off x="903031" y="5895703"/>
            <a:ext cx="9384300" cy="261610"/>
          </a:xfrm>
          <a:prstGeom prst="rect">
            <a:avLst/>
          </a:prstGeom>
          <a:noFill/>
        </p:spPr>
        <p:txBody>
          <a:bodyPr wrap="none" rtlCol="0">
            <a:spAutoFit/>
          </a:bodyPr>
          <a:lstStyle/>
          <a:p>
            <a:r>
              <a:rPr lang="en-US" altLang="zh-CN" sz="1100" dirty="0"/>
              <a:t>For more information</a:t>
            </a:r>
            <a:r>
              <a:rPr lang="zh-CN" altLang="en-US" sz="1100" dirty="0"/>
              <a:t>：</a:t>
            </a:r>
            <a:r>
              <a:rPr lang="en-US" altLang="zh-CN" sz="1100" dirty="0"/>
              <a:t>https://github.com/hackstoic/kubernetes_practice/blob/master/%E7%9B%91%E6%8E%A7%E4%B8%8E%E6%97%A5%E5%BF%97.md</a:t>
            </a:r>
            <a:endParaRPr lang="zh-CN" altLang="en-US" sz="1100" dirty="0"/>
          </a:p>
        </p:txBody>
      </p:sp>
      <p:pic>
        <p:nvPicPr>
          <p:cNvPr id="3074" name="Picture 2" descr="Kuberneteséç¾¤ä¸­ççæ§">
            <a:extLst>
              <a:ext uri="{FF2B5EF4-FFF2-40B4-BE49-F238E27FC236}">
                <a16:creationId xmlns:a16="http://schemas.microsoft.com/office/drawing/2014/main" id="{75059E06-A0E6-4646-8548-15DFBFAE5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720" y="1339188"/>
            <a:ext cx="7583805" cy="417962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8E0621-9587-4CC8-9D9C-A72CE888D5D6}"/>
              </a:ext>
            </a:extLst>
          </p:cNvPr>
          <p:cNvSpPr txBox="1"/>
          <p:nvPr/>
        </p:nvSpPr>
        <p:spPr>
          <a:xfrm>
            <a:off x="1158240" y="1012243"/>
            <a:ext cx="9485417" cy="276999"/>
          </a:xfrm>
          <a:prstGeom prst="rect">
            <a:avLst/>
          </a:prstGeom>
          <a:noFill/>
        </p:spPr>
        <p:txBody>
          <a:bodyPr wrap="none" rtlCol="0">
            <a:spAutoFit/>
          </a:bodyPr>
          <a:lstStyle/>
          <a:p>
            <a:r>
              <a:rPr lang="zh-CN" altLang="en-US" sz="1200" dirty="0"/>
              <a:t>目前流行的集中监控方案均在飞速的发展，比如：</a:t>
            </a:r>
            <a:r>
              <a:rPr lang="en-US" altLang="zh-CN" sz="1200" dirty="0"/>
              <a:t>Prometheus</a:t>
            </a:r>
            <a:r>
              <a:rPr lang="zh-CN" altLang="en-US" sz="1200" dirty="0"/>
              <a:t>，</a:t>
            </a:r>
            <a:r>
              <a:rPr lang="en-US" altLang="zh-CN" sz="1200" dirty="0"/>
              <a:t>cAdvisor</a:t>
            </a:r>
            <a:r>
              <a:rPr lang="zh-CN" altLang="en-US" sz="1200" dirty="0"/>
              <a:t>，</a:t>
            </a:r>
            <a:r>
              <a:rPr lang="en-US" altLang="zh-CN" sz="1200" dirty="0" err="1"/>
              <a:t>InfluxDB</a:t>
            </a:r>
            <a:r>
              <a:rPr lang="en-US" altLang="zh-CN" sz="1200" dirty="0"/>
              <a:t>,</a:t>
            </a:r>
            <a:r>
              <a:rPr lang="zh-CN" altLang="en-US" sz="1200" dirty="0"/>
              <a:t>，</a:t>
            </a:r>
            <a:r>
              <a:rPr lang="en-US" altLang="zh-CN" sz="1200" dirty="0"/>
              <a:t>Grafana,</a:t>
            </a:r>
            <a:r>
              <a:rPr lang="zh-CN" altLang="en-US" sz="1200" dirty="0"/>
              <a:t>，</a:t>
            </a:r>
            <a:r>
              <a:rPr lang="en-US" altLang="zh-CN" sz="1200" dirty="0"/>
              <a:t>Heapster</a:t>
            </a:r>
            <a:r>
              <a:rPr lang="zh-CN" altLang="en-US" sz="1200" dirty="0"/>
              <a:t>。当前较为流行的监控架构如下：</a:t>
            </a:r>
          </a:p>
        </p:txBody>
      </p:sp>
      <p:sp>
        <p:nvSpPr>
          <p:cNvPr id="8" name="标注: 弯曲线形 7">
            <a:extLst>
              <a:ext uri="{FF2B5EF4-FFF2-40B4-BE49-F238E27FC236}">
                <a16:creationId xmlns:a16="http://schemas.microsoft.com/office/drawing/2014/main" id="{C1EBF63A-78B2-407B-899E-28E260047DA3}"/>
              </a:ext>
            </a:extLst>
          </p:cNvPr>
          <p:cNvSpPr/>
          <p:nvPr/>
        </p:nvSpPr>
        <p:spPr>
          <a:xfrm flipH="1">
            <a:off x="1786499" y="1391829"/>
            <a:ext cx="1515292" cy="276999"/>
          </a:xfrm>
          <a:prstGeom prst="borderCallout2">
            <a:avLst>
              <a:gd name="adj1" fmla="val 18750"/>
              <a:gd name="adj2" fmla="val -8333"/>
              <a:gd name="adj3" fmla="val 18750"/>
              <a:gd name="adj4" fmla="val -16667"/>
              <a:gd name="adj5" fmla="val 643819"/>
              <a:gd name="adj6" fmla="val -67931"/>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prometheus</a:t>
            </a:r>
            <a:endParaRPr lang="zh-CN" altLang="en-US" sz="700" dirty="0"/>
          </a:p>
        </p:txBody>
      </p:sp>
      <p:sp>
        <p:nvSpPr>
          <p:cNvPr id="10" name="标注: 弯曲线形 9">
            <a:extLst>
              <a:ext uri="{FF2B5EF4-FFF2-40B4-BE49-F238E27FC236}">
                <a16:creationId xmlns:a16="http://schemas.microsoft.com/office/drawing/2014/main" id="{49BAB49A-8398-4FDD-A0E4-675E0295FBF1}"/>
              </a:ext>
            </a:extLst>
          </p:cNvPr>
          <p:cNvSpPr/>
          <p:nvPr/>
        </p:nvSpPr>
        <p:spPr>
          <a:xfrm flipH="1">
            <a:off x="1786499" y="2136411"/>
            <a:ext cx="1515292" cy="276999"/>
          </a:xfrm>
          <a:prstGeom prst="borderCallout2">
            <a:avLst>
              <a:gd name="adj1" fmla="val 18750"/>
              <a:gd name="adj2" fmla="val -8333"/>
              <a:gd name="adj3" fmla="val 18750"/>
              <a:gd name="adj4" fmla="val -16667"/>
              <a:gd name="adj5" fmla="val 376587"/>
              <a:gd name="adj6" fmla="val -66207"/>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cAdvisor</a:t>
            </a:r>
            <a:endParaRPr lang="zh-CN" altLang="en-US" sz="700" dirty="0"/>
          </a:p>
        </p:txBody>
      </p:sp>
      <p:sp>
        <p:nvSpPr>
          <p:cNvPr id="12" name="标注: 弯曲线形 11">
            <a:extLst>
              <a:ext uri="{FF2B5EF4-FFF2-40B4-BE49-F238E27FC236}">
                <a16:creationId xmlns:a16="http://schemas.microsoft.com/office/drawing/2014/main" id="{374108B6-C0B3-4DCA-BE95-61D33E4015D7}"/>
              </a:ext>
            </a:extLst>
          </p:cNvPr>
          <p:cNvSpPr/>
          <p:nvPr/>
        </p:nvSpPr>
        <p:spPr>
          <a:xfrm flipH="1">
            <a:off x="1796990" y="2790302"/>
            <a:ext cx="1515292" cy="276999"/>
          </a:xfrm>
          <a:prstGeom prst="borderCallout2">
            <a:avLst>
              <a:gd name="adj1" fmla="val 18750"/>
              <a:gd name="adj2" fmla="val -8333"/>
              <a:gd name="adj3" fmla="val 18750"/>
              <a:gd name="adj4" fmla="val -16667"/>
              <a:gd name="adj5" fmla="val 147082"/>
              <a:gd name="adj6" fmla="val -64483"/>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Satellite</a:t>
            </a:r>
            <a:endParaRPr lang="zh-CN" altLang="en-US" sz="700" dirty="0"/>
          </a:p>
        </p:txBody>
      </p:sp>
      <p:sp>
        <p:nvSpPr>
          <p:cNvPr id="13" name="标注: 弯曲线形 12">
            <a:extLst>
              <a:ext uri="{FF2B5EF4-FFF2-40B4-BE49-F238E27FC236}">
                <a16:creationId xmlns:a16="http://schemas.microsoft.com/office/drawing/2014/main" id="{D9E5D473-A74B-4BD5-8FC8-3BBBEEDD82B6}"/>
              </a:ext>
            </a:extLst>
          </p:cNvPr>
          <p:cNvSpPr/>
          <p:nvPr/>
        </p:nvSpPr>
        <p:spPr>
          <a:xfrm flipH="1">
            <a:off x="1796990" y="3887623"/>
            <a:ext cx="1515292" cy="276999"/>
          </a:xfrm>
          <a:prstGeom prst="borderCallout2">
            <a:avLst>
              <a:gd name="adj1" fmla="val 18750"/>
              <a:gd name="adj2" fmla="val -8333"/>
              <a:gd name="adj3" fmla="val 18750"/>
              <a:gd name="adj4" fmla="val -16667"/>
              <a:gd name="adj5" fmla="val -72991"/>
              <a:gd name="adj6" fmla="val -65058"/>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Istio</a:t>
            </a:r>
            <a:endParaRPr lang="zh-CN" altLang="en-US" sz="700" dirty="0"/>
          </a:p>
        </p:txBody>
      </p:sp>
      <p:sp>
        <p:nvSpPr>
          <p:cNvPr id="14" name="标注: 弯曲线形 13">
            <a:extLst>
              <a:ext uri="{FF2B5EF4-FFF2-40B4-BE49-F238E27FC236}">
                <a16:creationId xmlns:a16="http://schemas.microsoft.com/office/drawing/2014/main" id="{871ABFB1-9EE7-45E6-A3C7-64123057C867}"/>
              </a:ext>
            </a:extLst>
          </p:cNvPr>
          <p:cNvSpPr/>
          <p:nvPr/>
        </p:nvSpPr>
        <p:spPr>
          <a:xfrm flipH="1">
            <a:off x="1796990" y="4541514"/>
            <a:ext cx="1515292" cy="276999"/>
          </a:xfrm>
          <a:prstGeom prst="borderCallout2">
            <a:avLst>
              <a:gd name="adj1" fmla="val 18750"/>
              <a:gd name="adj2" fmla="val -8333"/>
              <a:gd name="adj3" fmla="val 18750"/>
              <a:gd name="adj4" fmla="val -16667"/>
              <a:gd name="adj5" fmla="val -302496"/>
              <a:gd name="adj6" fmla="val -65058"/>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Influxdb</a:t>
            </a:r>
            <a:endParaRPr lang="zh-CN" altLang="en-US" sz="700" dirty="0"/>
          </a:p>
        </p:txBody>
      </p:sp>
      <p:sp>
        <p:nvSpPr>
          <p:cNvPr id="15" name="标注: 弯曲线形 14">
            <a:extLst>
              <a:ext uri="{FF2B5EF4-FFF2-40B4-BE49-F238E27FC236}">
                <a16:creationId xmlns:a16="http://schemas.microsoft.com/office/drawing/2014/main" id="{397BD8D7-BCA4-4C40-9DD4-961AF109C1E1}"/>
              </a:ext>
            </a:extLst>
          </p:cNvPr>
          <p:cNvSpPr/>
          <p:nvPr/>
        </p:nvSpPr>
        <p:spPr>
          <a:xfrm flipH="1">
            <a:off x="1786499" y="5151121"/>
            <a:ext cx="1515292" cy="276999"/>
          </a:xfrm>
          <a:prstGeom prst="borderCallout2">
            <a:avLst>
              <a:gd name="adj1" fmla="val 18750"/>
              <a:gd name="adj2" fmla="val -8333"/>
              <a:gd name="adj3" fmla="val 18750"/>
              <a:gd name="adj4" fmla="val -16667"/>
              <a:gd name="adj5" fmla="val -528855"/>
              <a:gd name="adj6" fmla="val -67931"/>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Heapster</a:t>
            </a:r>
            <a:endParaRPr lang="zh-CN" altLang="en-US" sz="700" dirty="0"/>
          </a:p>
        </p:txBody>
      </p:sp>
    </p:spTree>
    <p:extLst>
      <p:ext uri="{BB962C8B-B14F-4D97-AF65-F5344CB8AC3E}">
        <p14:creationId xmlns:p14="http://schemas.microsoft.com/office/powerpoint/2010/main" val="25469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262F06-61E9-4230-8A38-A17A10238EB7}"/>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主要相关概念</a:t>
            </a:r>
          </a:p>
        </p:txBody>
      </p:sp>
      <p:sp>
        <p:nvSpPr>
          <p:cNvPr id="3" name="文本框 2">
            <a:extLst>
              <a:ext uri="{FF2B5EF4-FFF2-40B4-BE49-F238E27FC236}">
                <a16:creationId xmlns:a16="http://schemas.microsoft.com/office/drawing/2014/main" id="{D2C21E10-EC2E-426A-804D-D38A2E7CA004}"/>
              </a:ext>
            </a:extLst>
          </p:cNvPr>
          <p:cNvSpPr txBox="1"/>
          <p:nvPr/>
        </p:nvSpPr>
        <p:spPr>
          <a:xfrm>
            <a:off x="1349830" y="1001784"/>
            <a:ext cx="9939139" cy="1200329"/>
          </a:xfrm>
          <a:prstGeom prst="rect">
            <a:avLst/>
          </a:prstGeom>
          <a:noFill/>
        </p:spPr>
        <p:txBody>
          <a:bodyPr wrap="square" rtlCol="0">
            <a:spAutoFit/>
          </a:bodyPr>
          <a:lstStyle/>
          <a:p>
            <a:r>
              <a:rPr lang="en-US" altLang="zh-CN" b="1" dirty="0"/>
              <a:t>Pods</a:t>
            </a:r>
          </a:p>
          <a:p>
            <a:r>
              <a:rPr lang="zh-CN" altLang="en-US" sz="1200" dirty="0"/>
              <a:t>在</a:t>
            </a:r>
            <a:r>
              <a:rPr lang="en-US" altLang="zh-CN" sz="1200" dirty="0"/>
              <a:t>Kubernetes</a:t>
            </a:r>
            <a:r>
              <a:rPr lang="zh-CN" altLang="en-US" sz="1200" dirty="0"/>
              <a:t>系统中，调度的最小颗粒不是单纯的容器，而是抽象成一个</a:t>
            </a:r>
            <a:r>
              <a:rPr lang="en-US" altLang="zh-CN" sz="1200" dirty="0"/>
              <a:t>Pod</a:t>
            </a:r>
            <a:r>
              <a:rPr lang="zh-CN" altLang="en-US" sz="1200" dirty="0"/>
              <a:t>，</a:t>
            </a:r>
            <a:r>
              <a:rPr lang="en-US" altLang="zh-CN" sz="1200" dirty="0"/>
              <a:t>Pod</a:t>
            </a:r>
            <a:r>
              <a:rPr lang="zh-CN" altLang="en-US" sz="1200" dirty="0"/>
              <a:t>是一个可以被创建、销毁、调度、管理的最小的部署单元。把相关的一个或多个容器（</a:t>
            </a:r>
            <a:r>
              <a:rPr lang="en-US" altLang="zh-CN" sz="1200" dirty="0"/>
              <a:t>Container</a:t>
            </a:r>
            <a:r>
              <a:rPr lang="zh-CN" altLang="en-US" sz="1200" dirty="0"/>
              <a:t>）构成一个</a:t>
            </a:r>
            <a:r>
              <a:rPr lang="en-US" altLang="zh-CN" sz="1200" dirty="0"/>
              <a:t>Pod</a:t>
            </a:r>
            <a:r>
              <a:rPr lang="zh-CN" altLang="en-US" sz="1200" dirty="0"/>
              <a:t>，通常</a:t>
            </a:r>
            <a:r>
              <a:rPr lang="en-US" altLang="zh-CN" sz="1200" dirty="0"/>
              <a:t>Pod</a:t>
            </a:r>
            <a:r>
              <a:rPr lang="zh-CN" altLang="en-US" sz="1200" dirty="0"/>
              <a:t>里的容器运行相同的应用。</a:t>
            </a:r>
            <a:r>
              <a:rPr lang="en-US" altLang="zh-CN" sz="1200" dirty="0"/>
              <a:t>Pod</a:t>
            </a:r>
            <a:r>
              <a:rPr lang="zh-CN" altLang="en-US" sz="1200" dirty="0"/>
              <a:t>包含的容器运行在同一个</a:t>
            </a:r>
            <a:r>
              <a:rPr lang="en-US" altLang="zh-CN" sz="1200" dirty="0"/>
              <a:t>Minion(Host)</a:t>
            </a:r>
            <a:r>
              <a:rPr lang="zh-CN" altLang="en-US" sz="1200" dirty="0"/>
              <a:t>上，看作一个统一管理单元，共享相同的</a:t>
            </a:r>
            <a:r>
              <a:rPr lang="en-US" altLang="zh-CN" sz="1200" dirty="0"/>
              <a:t>volumes</a:t>
            </a:r>
            <a:r>
              <a:rPr lang="zh-CN" altLang="en-US" sz="1200" dirty="0"/>
              <a:t>和</a:t>
            </a:r>
            <a:r>
              <a:rPr lang="en-US" altLang="zh-CN" sz="1200" dirty="0"/>
              <a:t>network namespace/IP</a:t>
            </a:r>
            <a:r>
              <a:rPr lang="zh-CN" altLang="en-US" sz="1200" dirty="0"/>
              <a:t>和</a:t>
            </a:r>
            <a:r>
              <a:rPr lang="en-US" altLang="zh-CN" sz="1200" dirty="0"/>
              <a:t>Port</a:t>
            </a:r>
            <a:r>
              <a:rPr lang="zh-CN" altLang="en-US" sz="1200" dirty="0"/>
              <a:t>空间。</a:t>
            </a:r>
            <a:endParaRPr lang="en-US" altLang="zh-CN" sz="1200" dirty="0"/>
          </a:p>
          <a:p>
            <a:endParaRPr lang="zh-CN" altLang="en-US" dirty="0"/>
          </a:p>
        </p:txBody>
      </p:sp>
      <p:sp>
        <p:nvSpPr>
          <p:cNvPr id="4" name="文本框 3">
            <a:extLst>
              <a:ext uri="{FF2B5EF4-FFF2-40B4-BE49-F238E27FC236}">
                <a16:creationId xmlns:a16="http://schemas.microsoft.com/office/drawing/2014/main" id="{24E49D4B-A423-4EC7-9BE0-F77E144A7FB3}"/>
              </a:ext>
            </a:extLst>
          </p:cNvPr>
          <p:cNvSpPr txBox="1"/>
          <p:nvPr/>
        </p:nvSpPr>
        <p:spPr>
          <a:xfrm>
            <a:off x="1349828" y="2954677"/>
            <a:ext cx="9939139" cy="1292662"/>
          </a:xfrm>
          <a:prstGeom prst="rect">
            <a:avLst/>
          </a:prstGeom>
          <a:noFill/>
        </p:spPr>
        <p:txBody>
          <a:bodyPr wrap="square" rtlCol="0">
            <a:spAutoFit/>
          </a:bodyPr>
          <a:lstStyle/>
          <a:p>
            <a:r>
              <a:rPr lang="en-US" altLang="zh-CN" b="1" dirty="0"/>
              <a:t>Replication Controllers</a:t>
            </a:r>
          </a:p>
          <a:p>
            <a:r>
              <a:rPr lang="en-US" altLang="zh-CN" sz="1200" dirty="0"/>
              <a:t>Replication Controller</a:t>
            </a:r>
            <a:r>
              <a:rPr lang="zh-CN" altLang="en-US" sz="1200" dirty="0"/>
              <a:t>，理解成更复杂形式的</a:t>
            </a:r>
            <a:r>
              <a:rPr lang="en-US" altLang="zh-CN" sz="1200" dirty="0"/>
              <a:t>pods</a:t>
            </a:r>
            <a:r>
              <a:rPr lang="zh-CN" altLang="en-US" sz="1200" dirty="0"/>
              <a:t>，它确保任何时候</a:t>
            </a:r>
            <a:r>
              <a:rPr lang="en-US" altLang="zh-CN" sz="1200" dirty="0"/>
              <a:t>Kubernetes</a:t>
            </a:r>
            <a:r>
              <a:rPr lang="zh-CN" altLang="en-US" sz="1200" dirty="0"/>
              <a:t>集群中有指定数量的</a:t>
            </a:r>
            <a:r>
              <a:rPr lang="en-US" altLang="zh-CN" sz="1200" dirty="0"/>
              <a:t>pod</a:t>
            </a:r>
            <a:r>
              <a:rPr lang="zh-CN" altLang="en-US" sz="1200" dirty="0"/>
              <a:t>副本</a:t>
            </a:r>
            <a:r>
              <a:rPr lang="en-US" altLang="zh-CN" sz="1200" dirty="0"/>
              <a:t>(replicas)</a:t>
            </a:r>
            <a:r>
              <a:rPr lang="zh-CN" altLang="en-US" sz="1200" dirty="0"/>
              <a:t>在运行，如果少于指定数量的</a:t>
            </a:r>
            <a:r>
              <a:rPr lang="en-US" altLang="zh-CN" sz="1200" dirty="0"/>
              <a:t>pod</a:t>
            </a:r>
            <a:r>
              <a:rPr lang="zh-CN" altLang="en-US" sz="1200" dirty="0"/>
              <a:t>副本</a:t>
            </a:r>
            <a:r>
              <a:rPr lang="en-US" altLang="zh-CN" sz="1200" dirty="0"/>
              <a:t>(replicas)</a:t>
            </a:r>
            <a:r>
              <a:rPr lang="zh-CN" altLang="en-US" sz="1200" dirty="0"/>
              <a:t>，</a:t>
            </a:r>
            <a:r>
              <a:rPr lang="en-US" altLang="zh-CN" sz="1200" dirty="0"/>
              <a:t>Replication Controller</a:t>
            </a:r>
            <a:r>
              <a:rPr lang="zh-CN" altLang="en-US" sz="1200" dirty="0"/>
              <a:t>会启动新的</a:t>
            </a:r>
            <a:r>
              <a:rPr lang="en-US" altLang="zh-CN" sz="1200" dirty="0"/>
              <a:t>Container</a:t>
            </a:r>
            <a:r>
              <a:rPr lang="zh-CN" altLang="en-US" sz="1200" dirty="0"/>
              <a:t>，反之会杀死多余的以保证数量不变。</a:t>
            </a:r>
            <a:r>
              <a:rPr lang="en-US" altLang="zh-CN" sz="1200" dirty="0"/>
              <a:t>Replication Controller</a:t>
            </a:r>
            <a:r>
              <a:rPr lang="zh-CN" altLang="en-US" sz="1200" dirty="0"/>
              <a:t>使用预先定义的</a:t>
            </a:r>
            <a:r>
              <a:rPr lang="en-US" altLang="zh-CN" sz="1200" dirty="0"/>
              <a:t>pod</a:t>
            </a:r>
            <a:r>
              <a:rPr lang="zh-CN" altLang="en-US" sz="1200" dirty="0"/>
              <a:t>模板创建</a:t>
            </a:r>
            <a:r>
              <a:rPr lang="en-US" altLang="zh-CN" sz="1200" dirty="0"/>
              <a:t>pods</a:t>
            </a:r>
            <a:r>
              <a:rPr lang="zh-CN" altLang="en-US" sz="1200" dirty="0"/>
              <a:t>，一旦创建成功，</a:t>
            </a:r>
            <a:r>
              <a:rPr lang="en-US" altLang="zh-CN" sz="1200" dirty="0"/>
              <a:t>pod </a:t>
            </a:r>
            <a:r>
              <a:rPr lang="zh-CN" altLang="en-US" sz="1200" dirty="0"/>
              <a:t>模板和创建的</a:t>
            </a:r>
            <a:r>
              <a:rPr lang="en-US" altLang="zh-CN" sz="1200" dirty="0"/>
              <a:t>pods</a:t>
            </a:r>
            <a:r>
              <a:rPr lang="zh-CN" altLang="en-US" sz="1200" dirty="0"/>
              <a:t>没有任何关联，可以修改 </a:t>
            </a:r>
            <a:r>
              <a:rPr lang="en-US" altLang="zh-CN" sz="1200" dirty="0"/>
              <a:t>pod </a:t>
            </a:r>
            <a:r>
              <a:rPr lang="zh-CN" altLang="en-US" sz="1200" dirty="0"/>
              <a:t>模板而不会对已创建</a:t>
            </a:r>
            <a:r>
              <a:rPr lang="en-US" altLang="zh-CN" sz="1200" dirty="0"/>
              <a:t>pods</a:t>
            </a:r>
            <a:r>
              <a:rPr lang="zh-CN" altLang="en-US" sz="1200" dirty="0"/>
              <a:t>有任何影响，也可以直接更新通过</a:t>
            </a:r>
            <a:r>
              <a:rPr lang="en-US" altLang="zh-CN" sz="1200" dirty="0"/>
              <a:t>Replication Controller</a:t>
            </a:r>
            <a:r>
              <a:rPr lang="zh-CN" altLang="en-US" sz="1200" dirty="0"/>
              <a:t>创建的</a:t>
            </a:r>
            <a:r>
              <a:rPr lang="en-US" altLang="zh-CN" sz="1200" dirty="0"/>
              <a:t>pods</a:t>
            </a:r>
            <a:r>
              <a:rPr lang="zh-CN" altLang="en-US" sz="1200" dirty="0"/>
              <a:t>。对于利用 </a:t>
            </a:r>
            <a:r>
              <a:rPr lang="en-US" altLang="zh-CN" sz="1200" dirty="0"/>
              <a:t>pod </a:t>
            </a:r>
            <a:r>
              <a:rPr lang="zh-CN" altLang="en-US" sz="1200" dirty="0"/>
              <a:t>模板创建的</a:t>
            </a:r>
            <a:r>
              <a:rPr lang="en-US" altLang="zh-CN" sz="1200" dirty="0"/>
              <a:t>pods</a:t>
            </a:r>
            <a:r>
              <a:rPr lang="zh-CN" altLang="en-US" sz="1200" dirty="0"/>
              <a:t>，</a:t>
            </a:r>
            <a:r>
              <a:rPr lang="en-US" altLang="zh-CN" sz="1200" dirty="0"/>
              <a:t>Replication Controller</a:t>
            </a:r>
            <a:r>
              <a:rPr lang="zh-CN" altLang="en-US" sz="1200" dirty="0"/>
              <a:t>根据 </a:t>
            </a:r>
            <a:r>
              <a:rPr lang="en-US" altLang="zh-CN" sz="1200" dirty="0"/>
              <a:t>label selector </a:t>
            </a:r>
            <a:r>
              <a:rPr lang="zh-CN" altLang="en-US" sz="1200" dirty="0"/>
              <a:t>来关联，通过修改</a:t>
            </a:r>
            <a:r>
              <a:rPr lang="en-US" altLang="zh-CN" sz="1200" dirty="0"/>
              <a:t>pods</a:t>
            </a:r>
            <a:r>
              <a:rPr lang="zh-CN" altLang="en-US" sz="1200" dirty="0"/>
              <a:t>的</a:t>
            </a:r>
            <a:r>
              <a:rPr lang="en-US" altLang="zh-CN" sz="1200" dirty="0"/>
              <a:t>label</a:t>
            </a:r>
            <a:r>
              <a:rPr lang="zh-CN" altLang="en-US" sz="1200" dirty="0"/>
              <a:t>可以删除对应的</a:t>
            </a:r>
            <a:r>
              <a:rPr lang="en-US" altLang="zh-CN" sz="1200" dirty="0"/>
              <a:t>pods</a:t>
            </a:r>
            <a:r>
              <a:rPr lang="zh-CN" altLang="en-US" sz="1200" dirty="0"/>
              <a:t>。</a:t>
            </a:r>
            <a:endParaRPr lang="zh-CN" altLang="en-US" dirty="0"/>
          </a:p>
        </p:txBody>
      </p:sp>
      <p:sp>
        <p:nvSpPr>
          <p:cNvPr id="6" name="文本框 5">
            <a:extLst>
              <a:ext uri="{FF2B5EF4-FFF2-40B4-BE49-F238E27FC236}">
                <a16:creationId xmlns:a16="http://schemas.microsoft.com/office/drawing/2014/main" id="{E36FAA68-9E6E-4E12-907B-02CCA56C6E0C}"/>
              </a:ext>
            </a:extLst>
          </p:cNvPr>
          <p:cNvSpPr txBox="1"/>
          <p:nvPr/>
        </p:nvSpPr>
        <p:spPr>
          <a:xfrm>
            <a:off x="1349828" y="1990110"/>
            <a:ext cx="9939139" cy="738664"/>
          </a:xfrm>
          <a:prstGeom prst="rect">
            <a:avLst/>
          </a:prstGeom>
          <a:noFill/>
        </p:spPr>
        <p:txBody>
          <a:bodyPr wrap="square" rtlCol="0">
            <a:spAutoFit/>
          </a:bodyPr>
          <a:lstStyle/>
          <a:p>
            <a:r>
              <a:rPr lang="en-US" altLang="zh-CN" b="1" dirty="0">
                <a:solidFill>
                  <a:srgbClr val="FF0000"/>
                </a:solidFill>
                <a:effectLst>
                  <a:outerShdw blurRad="38100" dist="38100" dir="2700000" algn="tl">
                    <a:srgbClr val="000000">
                      <a:alpha val="43137"/>
                    </a:srgbClr>
                  </a:outerShdw>
                </a:effectLst>
              </a:rPr>
              <a:t>Services</a:t>
            </a:r>
          </a:p>
          <a:p>
            <a:r>
              <a:rPr lang="en-US" altLang="zh-CN" sz="1200" dirty="0"/>
              <a:t>Services</a:t>
            </a:r>
            <a:r>
              <a:rPr lang="zh-CN" altLang="en-US" sz="1200" dirty="0"/>
              <a:t>也是</a:t>
            </a:r>
            <a:r>
              <a:rPr lang="en-US" altLang="zh-CN" sz="1200" dirty="0"/>
              <a:t>Kubernetes</a:t>
            </a:r>
            <a:r>
              <a:rPr lang="zh-CN" altLang="en-US" sz="1200" dirty="0"/>
              <a:t>的基本操作单元，是真实应用服务的抽象，每一个服务后面都有很多对应的容器来支持，通过</a:t>
            </a:r>
            <a:r>
              <a:rPr lang="en-US" altLang="zh-CN" sz="1200" dirty="0"/>
              <a:t>Proxy</a:t>
            </a:r>
            <a:r>
              <a:rPr lang="zh-CN" altLang="en-US" sz="1200" dirty="0"/>
              <a:t>的</a:t>
            </a:r>
            <a:r>
              <a:rPr lang="en-US" altLang="zh-CN" sz="1200" dirty="0"/>
              <a:t>port</a:t>
            </a:r>
            <a:r>
              <a:rPr lang="zh-CN" altLang="en-US" sz="1200" dirty="0"/>
              <a:t>和服务</a:t>
            </a:r>
            <a:r>
              <a:rPr lang="en-US" altLang="zh-CN" sz="1200" dirty="0"/>
              <a:t>selector</a:t>
            </a:r>
            <a:r>
              <a:rPr lang="zh-CN" altLang="en-US" sz="1200" dirty="0"/>
              <a:t>决定服务请求传递给后端提供服务的容器，对外表现为一个单一访问地址，外部不需要了解后端如何运行，这给扩展或维护后端带来很大的好处。</a:t>
            </a:r>
            <a:endParaRPr lang="zh-CN" altLang="en-US" dirty="0"/>
          </a:p>
        </p:txBody>
      </p:sp>
      <p:sp>
        <p:nvSpPr>
          <p:cNvPr id="7" name="文本框 6">
            <a:extLst>
              <a:ext uri="{FF2B5EF4-FFF2-40B4-BE49-F238E27FC236}">
                <a16:creationId xmlns:a16="http://schemas.microsoft.com/office/drawing/2014/main" id="{8E21C6ED-A3B7-478A-B97B-15B24A56CAB5}"/>
              </a:ext>
            </a:extLst>
          </p:cNvPr>
          <p:cNvSpPr txBox="1"/>
          <p:nvPr/>
        </p:nvSpPr>
        <p:spPr>
          <a:xfrm>
            <a:off x="1349828" y="4386676"/>
            <a:ext cx="9939139" cy="1107996"/>
          </a:xfrm>
          <a:prstGeom prst="rect">
            <a:avLst/>
          </a:prstGeom>
          <a:noFill/>
        </p:spPr>
        <p:txBody>
          <a:bodyPr wrap="square" rtlCol="0">
            <a:spAutoFit/>
          </a:bodyPr>
          <a:lstStyle/>
          <a:p>
            <a:r>
              <a:rPr lang="en-US" altLang="zh-CN" b="1" dirty="0"/>
              <a:t>Labels</a:t>
            </a:r>
          </a:p>
          <a:p>
            <a:r>
              <a:rPr lang="en-US" altLang="zh-CN" sz="1200" dirty="0"/>
              <a:t>service</a:t>
            </a:r>
            <a:r>
              <a:rPr lang="zh-CN" altLang="en-US" sz="1200" dirty="0"/>
              <a:t>和</a:t>
            </a:r>
            <a:r>
              <a:rPr lang="en-US" altLang="zh-CN" sz="1200" dirty="0"/>
              <a:t>replication Controller</a:t>
            </a:r>
            <a:r>
              <a:rPr lang="zh-CN" altLang="en-US" sz="1200" dirty="0"/>
              <a:t>只是建立在</a:t>
            </a:r>
            <a:r>
              <a:rPr lang="en-US" altLang="zh-CN" sz="1200" dirty="0"/>
              <a:t>pod</a:t>
            </a:r>
            <a:r>
              <a:rPr lang="zh-CN" altLang="en-US" sz="1200" dirty="0"/>
              <a:t>之上的抽象，最终是要作用于</a:t>
            </a:r>
            <a:r>
              <a:rPr lang="en-US" altLang="zh-CN" sz="1200" dirty="0"/>
              <a:t>pod</a:t>
            </a:r>
            <a:r>
              <a:rPr lang="zh-CN" altLang="en-US" sz="1200" dirty="0"/>
              <a:t>的，那么它们如何跟</a:t>
            </a:r>
            <a:r>
              <a:rPr lang="en-US" altLang="zh-CN" sz="1200" dirty="0"/>
              <a:t>pod</a:t>
            </a:r>
            <a:r>
              <a:rPr lang="zh-CN" altLang="en-US" sz="1200" dirty="0"/>
              <a:t>联系起来呢？这就引入了</a:t>
            </a:r>
            <a:r>
              <a:rPr lang="en-US" altLang="zh-CN" sz="1200" dirty="0"/>
              <a:t>label</a:t>
            </a:r>
            <a:r>
              <a:rPr lang="zh-CN" altLang="en-US" sz="1200" dirty="0"/>
              <a:t>的概念：</a:t>
            </a:r>
            <a:r>
              <a:rPr lang="en-US" altLang="zh-CN" sz="1200" dirty="0"/>
              <a:t>label</a:t>
            </a:r>
            <a:r>
              <a:rPr lang="zh-CN" altLang="en-US" sz="1200" dirty="0"/>
              <a:t>其实很好理解，就是为</a:t>
            </a:r>
            <a:r>
              <a:rPr lang="en-US" altLang="zh-CN" sz="1200" dirty="0"/>
              <a:t>pod</a:t>
            </a:r>
            <a:r>
              <a:rPr lang="zh-CN" altLang="en-US" sz="1200" dirty="0"/>
              <a:t>加上可用于搜索或关联的一组</a:t>
            </a:r>
            <a:r>
              <a:rPr lang="en-US" altLang="zh-CN" sz="1200" dirty="0"/>
              <a:t>key/value</a:t>
            </a:r>
            <a:r>
              <a:rPr lang="zh-CN" altLang="en-US" sz="1200" dirty="0"/>
              <a:t>标签，而</a:t>
            </a:r>
            <a:r>
              <a:rPr lang="en-US" altLang="zh-CN" sz="1200" dirty="0"/>
              <a:t>service</a:t>
            </a:r>
            <a:r>
              <a:rPr lang="zh-CN" altLang="en-US" sz="1200" dirty="0"/>
              <a:t>和</a:t>
            </a:r>
            <a:r>
              <a:rPr lang="en-US" altLang="zh-CN" sz="1200" dirty="0"/>
              <a:t>replication Controller</a:t>
            </a:r>
            <a:r>
              <a:rPr lang="zh-CN" altLang="en-US" sz="1200" dirty="0"/>
              <a:t>正是通过</a:t>
            </a:r>
            <a:r>
              <a:rPr lang="en-US" altLang="zh-CN" sz="1200" dirty="0"/>
              <a:t>label</a:t>
            </a:r>
            <a:r>
              <a:rPr lang="zh-CN" altLang="en-US" sz="1200" dirty="0"/>
              <a:t>来与</a:t>
            </a:r>
            <a:r>
              <a:rPr lang="en-US" altLang="zh-CN" sz="1200" dirty="0"/>
              <a:t>pod</a:t>
            </a:r>
            <a:r>
              <a:rPr lang="zh-CN" altLang="en-US" sz="1200" dirty="0"/>
              <a:t>关联的。为了将访问</a:t>
            </a:r>
            <a:r>
              <a:rPr lang="en-US" altLang="zh-CN" sz="1200" dirty="0"/>
              <a:t>Service</a:t>
            </a:r>
            <a:r>
              <a:rPr lang="zh-CN" altLang="en-US" sz="1200" dirty="0"/>
              <a:t>的请求转发给后端提供服务的多个容器，正是通过标识容器的</a:t>
            </a:r>
            <a:r>
              <a:rPr lang="en-US" altLang="zh-CN" sz="1200" dirty="0"/>
              <a:t>labels</a:t>
            </a:r>
            <a:r>
              <a:rPr lang="zh-CN" altLang="en-US" sz="1200" dirty="0"/>
              <a:t>来选择正确的容器；</a:t>
            </a:r>
            <a:r>
              <a:rPr lang="en-US" altLang="zh-CN" sz="1200" dirty="0"/>
              <a:t>Replication Controller</a:t>
            </a:r>
            <a:r>
              <a:rPr lang="zh-CN" altLang="en-US" sz="1200" dirty="0"/>
              <a:t>也使用</a:t>
            </a:r>
            <a:r>
              <a:rPr lang="en-US" altLang="zh-CN" sz="1200" dirty="0"/>
              <a:t>labels</a:t>
            </a:r>
            <a:r>
              <a:rPr lang="zh-CN" altLang="en-US" sz="1200" dirty="0"/>
              <a:t>来管理通过 </a:t>
            </a:r>
            <a:r>
              <a:rPr lang="en-US" altLang="zh-CN" sz="1200" dirty="0"/>
              <a:t>pod </a:t>
            </a:r>
            <a:r>
              <a:rPr lang="zh-CN" altLang="en-US" sz="1200" dirty="0"/>
              <a:t>模板创建的一组容器，这样</a:t>
            </a:r>
            <a:r>
              <a:rPr lang="en-US" altLang="zh-CN" sz="1200" dirty="0"/>
              <a:t>Replication Controller</a:t>
            </a:r>
            <a:r>
              <a:rPr lang="zh-CN" altLang="en-US" sz="1200" dirty="0"/>
              <a:t>可以更加容易，方便地管理多个容器。</a:t>
            </a:r>
            <a:endParaRPr lang="zh-CN" altLang="en-US" dirty="0"/>
          </a:p>
        </p:txBody>
      </p:sp>
    </p:spTree>
    <p:extLst>
      <p:ext uri="{BB962C8B-B14F-4D97-AF65-F5344CB8AC3E}">
        <p14:creationId xmlns:p14="http://schemas.microsoft.com/office/powerpoint/2010/main" val="78037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85D9BE-7B61-4A27-B588-799486A5D4B6}"/>
              </a:ext>
            </a:extLst>
          </p:cNvPr>
          <p:cNvPicPr>
            <a:picLocks noChangeAspect="1"/>
          </p:cNvPicPr>
          <p:nvPr/>
        </p:nvPicPr>
        <p:blipFill>
          <a:blip r:embed="rId2"/>
          <a:stretch>
            <a:fillRect/>
          </a:stretch>
        </p:blipFill>
        <p:spPr>
          <a:xfrm>
            <a:off x="1464737" y="1252955"/>
            <a:ext cx="9262525" cy="3080441"/>
          </a:xfrm>
          <a:prstGeom prst="rect">
            <a:avLst/>
          </a:prstGeom>
          <a:effectLst>
            <a:outerShdw blurRad="50800" dist="38100" dir="2700000" algn="tl" rotWithShape="0">
              <a:prstClr val="black">
                <a:alpha val="40000"/>
              </a:prstClr>
            </a:outerShdw>
          </a:effectLst>
        </p:spPr>
      </p:pic>
      <p:sp>
        <p:nvSpPr>
          <p:cNvPr id="5" name="文本框 4">
            <a:extLst>
              <a:ext uri="{FF2B5EF4-FFF2-40B4-BE49-F238E27FC236}">
                <a16:creationId xmlns:a16="http://schemas.microsoft.com/office/drawing/2014/main" id="{2FB9E034-F868-49ED-83D2-AE609917755E}"/>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服务发现</a:t>
            </a:r>
          </a:p>
        </p:txBody>
      </p:sp>
      <p:sp>
        <p:nvSpPr>
          <p:cNvPr id="6" name="文本框 5">
            <a:extLst>
              <a:ext uri="{FF2B5EF4-FFF2-40B4-BE49-F238E27FC236}">
                <a16:creationId xmlns:a16="http://schemas.microsoft.com/office/drawing/2014/main" id="{082A0DCB-0440-4A1A-837E-F113B6B9C858}"/>
              </a:ext>
            </a:extLst>
          </p:cNvPr>
          <p:cNvSpPr txBox="1"/>
          <p:nvPr/>
        </p:nvSpPr>
        <p:spPr>
          <a:xfrm>
            <a:off x="1367244" y="4411749"/>
            <a:ext cx="10162903" cy="938719"/>
          </a:xfrm>
          <a:prstGeom prst="rect">
            <a:avLst/>
          </a:prstGeom>
          <a:noFill/>
        </p:spPr>
        <p:txBody>
          <a:bodyPr wrap="square" rtlCol="0">
            <a:spAutoFit/>
          </a:bodyPr>
          <a:lstStyle/>
          <a:p>
            <a:r>
              <a:rPr lang="zh-CN" altLang="en-US" sz="1100" dirty="0"/>
              <a:t>服务发现的实现方式：云平台内置的服务发现组件、自建服务发现系统（如</a:t>
            </a:r>
            <a:r>
              <a:rPr lang="en-US" altLang="zh-CN" sz="1100" dirty="0"/>
              <a:t>Etcd</a:t>
            </a:r>
            <a:r>
              <a:rPr lang="zh-CN" altLang="en-US" sz="1100" dirty="0"/>
              <a:t>、</a:t>
            </a:r>
            <a:r>
              <a:rPr lang="en-US" altLang="zh-CN" sz="1100" dirty="0"/>
              <a:t>ZooKeeper</a:t>
            </a:r>
            <a:r>
              <a:rPr lang="zh-CN" altLang="en-US" sz="1100" dirty="0"/>
              <a:t>、</a:t>
            </a:r>
          </a:p>
          <a:p>
            <a:r>
              <a:rPr lang="en-US" altLang="zh-CN" sz="1100" dirty="0"/>
              <a:t>Consul</a:t>
            </a:r>
            <a:r>
              <a:rPr lang="zh-CN" altLang="en-US" sz="1100" dirty="0"/>
              <a:t>）、微服务框架（如</a:t>
            </a:r>
            <a:r>
              <a:rPr lang="en-US" altLang="zh-CN" sz="1100" dirty="0"/>
              <a:t>SpringCloud Eureka</a:t>
            </a:r>
            <a:r>
              <a:rPr lang="zh-CN" altLang="en-US" sz="1100" dirty="0"/>
              <a:t>）</a:t>
            </a:r>
            <a:endParaRPr lang="en-US" altLang="zh-CN" sz="1100" dirty="0"/>
          </a:p>
          <a:p>
            <a:r>
              <a:rPr lang="en-US" altLang="zh-CN" sz="1100" dirty="0"/>
              <a:t>Kubernetes</a:t>
            </a:r>
            <a:r>
              <a:rPr lang="zh-CN" altLang="en-US" sz="1100" dirty="0"/>
              <a:t>通过集群内部的</a:t>
            </a:r>
            <a:r>
              <a:rPr lang="en-US" altLang="zh-CN" sz="1100" dirty="0"/>
              <a:t>DNS</a:t>
            </a:r>
            <a:r>
              <a:rPr lang="zh-CN" altLang="en-US" sz="1100" dirty="0"/>
              <a:t>服务</a:t>
            </a:r>
            <a:r>
              <a:rPr lang="en-US" altLang="zh-CN" sz="1100" dirty="0"/>
              <a:t>(Kube-DNS)</a:t>
            </a:r>
            <a:r>
              <a:rPr lang="zh-CN" altLang="en-US" sz="1100" dirty="0"/>
              <a:t>，配合</a:t>
            </a:r>
            <a:r>
              <a:rPr lang="en-US" altLang="zh-CN" sz="1100" dirty="0"/>
              <a:t>Service</a:t>
            </a:r>
            <a:r>
              <a:rPr lang="zh-CN" altLang="en-US" sz="1100" dirty="0"/>
              <a:t>，实现服务发现</a:t>
            </a:r>
          </a:p>
          <a:p>
            <a:r>
              <a:rPr lang="zh-CN" altLang="en-US" sz="1100" dirty="0"/>
              <a:t>实现原理： </a:t>
            </a:r>
            <a:r>
              <a:rPr lang="en-US" altLang="zh-CN" sz="1100" dirty="0"/>
              <a:t>Kubernetes</a:t>
            </a:r>
            <a:r>
              <a:rPr lang="zh-CN" altLang="en-US" sz="1100" dirty="0"/>
              <a:t>将</a:t>
            </a:r>
            <a:r>
              <a:rPr lang="en-US" altLang="zh-CN" sz="1100" dirty="0"/>
              <a:t>Service</a:t>
            </a:r>
            <a:r>
              <a:rPr lang="zh-CN" altLang="en-US" sz="1100" dirty="0"/>
              <a:t>的名称当做域名注册到</a:t>
            </a:r>
            <a:r>
              <a:rPr lang="en-US" altLang="zh-CN" sz="1100" dirty="0"/>
              <a:t>Kube-DNS</a:t>
            </a:r>
            <a:r>
              <a:rPr lang="zh-CN" altLang="en-US" sz="1100" dirty="0"/>
              <a:t>中，通过</a:t>
            </a:r>
            <a:r>
              <a:rPr lang="en-US" altLang="zh-CN" sz="1100" dirty="0"/>
              <a:t>DNS</a:t>
            </a:r>
            <a:r>
              <a:rPr lang="zh-CN" altLang="en-US" sz="1100" dirty="0"/>
              <a:t>服务完成</a:t>
            </a:r>
          </a:p>
          <a:p>
            <a:r>
              <a:rPr lang="en-US" altLang="zh-CN" sz="1100" dirty="0"/>
              <a:t>Service</a:t>
            </a:r>
            <a:r>
              <a:rPr lang="zh-CN" altLang="en-US" sz="1100" dirty="0"/>
              <a:t>名称到</a:t>
            </a:r>
            <a:r>
              <a:rPr lang="en-US" altLang="zh-CN" sz="1100" dirty="0"/>
              <a:t>Service</a:t>
            </a:r>
            <a:r>
              <a:rPr lang="zh-CN" altLang="en-US" sz="1100" dirty="0"/>
              <a:t>的</a:t>
            </a:r>
            <a:r>
              <a:rPr lang="en-US" altLang="zh-CN" sz="1100" dirty="0"/>
              <a:t>ClusterIP</a:t>
            </a:r>
            <a:r>
              <a:rPr lang="zh-CN" altLang="en-US" sz="1100" dirty="0"/>
              <a:t>的解析，因此通过</a:t>
            </a:r>
            <a:r>
              <a:rPr lang="en-US" altLang="zh-CN" sz="1100" dirty="0"/>
              <a:t>Service</a:t>
            </a:r>
            <a:r>
              <a:rPr lang="zh-CN" altLang="en-US" sz="1100" dirty="0"/>
              <a:t>的名称就可以访问其提供的服务</a:t>
            </a:r>
          </a:p>
        </p:txBody>
      </p:sp>
      <p:sp>
        <p:nvSpPr>
          <p:cNvPr id="7" name="文本框 6">
            <a:extLst>
              <a:ext uri="{FF2B5EF4-FFF2-40B4-BE49-F238E27FC236}">
                <a16:creationId xmlns:a16="http://schemas.microsoft.com/office/drawing/2014/main" id="{91D8EB9F-6DE2-49F0-BB84-C55CE5A92D25}"/>
              </a:ext>
            </a:extLst>
          </p:cNvPr>
          <p:cNvSpPr txBox="1"/>
          <p:nvPr/>
        </p:nvSpPr>
        <p:spPr>
          <a:xfrm>
            <a:off x="1367244" y="975956"/>
            <a:ext cx="9603857" cy="276999"/>
          </a:xfrm>
          <a:prstGeom prst="rect">
            <a:avLst/>
          </a:prstGeom>
          <a:noFill/>
        </p:spPr>
        <p:txBody>
          <a:bodyPr wrap="square" rtlCol="0">
            <a:spAutoFit/>
          </a:bodyPr>
          <a:lstStyle/>
          <a:p>
            <a:r>
              <a:rPr lang="zh-CN" altLang="en-US" sz="1200" dirty="0"/>
              <a:t>基于云平台构建的微服务架构的应用，由于频繁的扩缩容和更新升级，微服务的网络标识经常会动态变化，因此需要引入服务发现机制</a:t>
            </a:r>
          </a:p>
        </p:txBody>
      </p:sp>
      <p:sp>
        <p:nvSpPr>
          <p:cNvPr id="2" name="文本框 1">
            <a:extLst>
              <a:ext uri="{FF2B5EF4-FFF2-40B4-BE49-F238E27FC236}">
                <a16:creationId xmlns:a16="http://schemas.microsoft.com/office/drawing/2014/main" id="{362D339A-B8EB-4FDE-8341-1CE4596168CF}"/>
              </a:ext>
            </a:extLst>
          </p:cNvPr>
          <p:cNvSpPr txBox="1"/>
          <p:nvPr/>
        </p:nvSpPr>
        <p:spPr>
          <a:xfrm>
            <a:off x="1464737" y="5347919"/>
            <a:ext cx="6473247" cy="830997"/>
          </a:xfrm>
          <a:prstGeom prst="rect">
            <a:avLst/>
          </a:prstGeom>
          <a:noFill/>
          <a:ln w="19050">
            <a:solidFill>
              <a:srgbClr val="0070C0"/>
            </a:solidFill>
          </a:ln>
          <a:effectLst>
            <a:outerShdw blurRad="63500" sx="102000" sy="102000" algn="ctr" rotWithShape="0">
              <a:prstClr val="black">
                <a:alpha val="40000"/>
              </a:prstClr>
            </a:outerShdw>
          </a:effectLst>
        </p:spPr>
        <p:txBody>
          <a:bodyPr wrap="none" rtlCol="0">
            <a:spAutoFit/>
          </a:bodyPr>
          <a:lstStyle/>
          <a:p>
            <a:r>
              <a:rPr lang="en-US" altLang="zh-CN" sz="1200" dirty="0"/>
              <a:t>[root@k8s-1 ~]# kubectl get svc --namespace=kube-system | grep dns</a:t>
            </a:r>
          </a:p>
          <a:p>
            <a:r>
              <a:rPr lang="en-US" altLang="zh-CN" sz="1200" dirty="0"/>
              <a:t>kube-dns               10.96.0.10       &lt;none&gt;        53/UDP,53/TCP   20d</a:t>
            </a:r>
          </a:p>
          <a:p>
            <a:r>
              <a:rPr lang="en-US" altLang="zh-CN" sz="1200" dirty="0"/>
              <a:t>[root@k8s-1 ~]# kubectl get pods -n=kube-system -o wide | grep dns</a:t>
            </a:r>
          </a:p>
          <a:p>
            <a:r>
              <a:rPr lang="en-US" altLang="zh-CN" sz="1200" dirty="0"/>
              <a:t>kube-dns-2425271678-6v680                   3/3       Running   60         19d       192.168.231.249   k8s-1</a:t>
            </a:r>
            <a:endParaRPr lang="zh-CN" altLang="en-US" sz="1200" dirty="0"/>
          </a:p>
        </p:txBody>
      </p:sp>
    </p:spTree>
    <p:extLst>
      <p:ext uri="{BB962C8B-B14F-4D97-AF65-F5344CB8AC3E}">
        <p14:creationId xmlns:p14="http://schemas.microsoft.com/office/powerpoint/2010/main" val="314184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84A78D-A87D-4DC6-92DD-277B4D7B7A86}"/>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微服务访问</a:t>
            </a:r>
          </a:p>
        </p:txBody>
      </p:sp>
      <p:pic>
        <p:nvPicPr>
          <p:cNvPr id="3074" name="Picture 2" descr="http://www.uml.org.cn/yunjisuan/images/201412241004.jpg">
            <a:extLst>
              <a:ext uri="{FF2B5EF4-FFF2-40B4-BE49-F238E27FC236}">
                <a16:creationId xmlns:a16="http://schemas.microsoft.com/office/drawing/2014/main" id="{D4C2F176-D8EC-46B0-86E6-7FCC415ED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407" y="1898102"/>
            <a:ext cx="5325183" cy="4027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8B3F18E-E99B-444C-ACE2-CB0DD7839CD2}"/>
              </a:ext>
            </a:extLst>
          </p:cNvPr>
          <p:cNvSpPr txBox="1"/>
          <p:nvPr/>
        </p:nvSpPr>
        <p:spPr>
          <a:xfrm>
            <a:off x="1095743" y="1019201"/>
            <a:ext cx="10000513" cy="646331"/>
          </a:xfrm>
          <a:prstGeom prst="rect">
            <a:avLst/>
          </a:prstGeom>
          <a:noFill/>
        </p:spPr>
        <p:txBody>
          <a:bodyPr wrap="square" rtlCol="0">
            <a:spAutoFit/>
          </a:bodyPr>
          <a:lstStyle/>
          <a:p>
            <a:r>
              <a:rPr lang="en-US" altLang="zh-CN" sz="1200" dirty="0"/>
              <a:t>Service </a:t>
            </a:r>
            <a:r>
              <a:rPr lang="zh-CN" altLang="en-US" sz="1200" dirty="0"/>
              <a:t>是对一组提供相同功能的 </a:t>
            </a:r>
            <a:r>
              <a:rPr lang="en-US" altLang="zh-CN" sz="1200" dirty="0"/>
              <a:t>Pods </a:t>
            </a:r>
            <a:r>
              <a:rPr lang="zh-CN" altLang="en-US" sz="1200" dirty="0"/>
              <a:t>的抽象，并为它们提供一个统一的入口。借助 </a:t>
            </a:r>
            <a:r>
              <a:rPr lang="en-US" altLang="zh-CN" sz="1200" dirty="0"/>
              <a:t>Service</a:t>
            </a:r>
            <a:r>
              <a:rPr lang="zh-CN" altLang="en-US" sz="1200" dirty="0"/>
              <a:t>，应用可以方便的实现服务发现与负载均衡，并实现应用的零宕机升级。</a:t>
            </a:r>
            <a:r>
              <a:rPr lang="en-US" altLang="zh-CN" sz="1200" dirty="0"/>
              <a:t>Service </a:t>
            </a:r>
            <a:r>
              <a:rPr lang="zh-CN" altLang="en-US" sz="1200" dirty="0"/>
              <a:t>通过标签来选取服务后端，一般配合 </a:t>
            </a:r>
            <a:r>
              <a:rPr lang="en-US" altLang="zh-CN" sz="1200" dirty="0"/>
              <a:t>Replication Controller </a:t>
            </a:r>
            <a:r>
              <a:rPr lang="zh-CN" altLang="en-US" sz="1200" dirty="0"/>
              <a:t>或者 </a:t>
            </a:r>
            <a:r>
              <a:rPr lang="en-US" altLang="zh-CN" sz="1200" dirty="0"/>
              <a:t>Deployment </a:t>
            </a:r>
            <a:r>
              <a:rPr lang="zh-CN" altLang="en-US" sz="1200" dirty="0"/>
              <a:t>来保证后端容器的正常运行。这些匹配标签的 </a:t>
            </a:r>
            <a:r>
              <a:rPr lang="en-US" altLang="zh-CN" sz="1200" dirty="0"/>
              <a:t>Pod IP </a:t>
            </a:r>
            <a:r>
              <a:rPr lang="zh-CN" altLang="en-US" sz="1200" dirty="0"/>
              <a:t>和端口列表组成 </a:t>
            </a:r>
            <a:r>
              <a:rPr lang="en-US" altLang="zh-CN" sz="1200" dirty="0"/>
              <a:t>endpoints</a:t>
            </a:r>
            <a:r>
              <a:rPr lang="zh-CN" altLang="en-US" sz="1200" dirty="0"/>
              <a:t>，由 </a:t>
            </a:r>
            <a:r>
              <a:rPr lang="en-US" altLang="zh-CN" sz="1200" dirty="0"/>
              <a:t>kube-proxy </a:t>
            </a:r>
            <a:r>
              <a:rPr lang="zh-CN" altLang="en-US" sz="1200" dirty="0"/>
              <a:t>负责将服务 </a:t>
            </a:r>
            <a:r>
              <a:rPr lang="en-US" altLang="zh-CN" sz="1200" dirty="0"/>
              <a:t>IP </a:t>
            </a:r>
            <a:r>
              <a:rPr lang="zh-CN" altLang="en-US" sz="1200" dirty="0">
                <a:solidFill>
                  <a:srgbClr val="FF0000"/>
                </a:solidFill>
              </a:rPr>
              <a:t>负载均衡</a:t>
            </a:r>
            <a:r>
              <a:rPr lang="zh-CN" altLang="en-US" sz="1200" dirty="0"/>
              <a:t>到这些 </a:t>
            </a:r>
            <a:r>
              <a:rPr lang="en-US" altLang="zh-CN" sz="1200" dirty="0"/>
              <a:t>endpoints </a:t>
            </a:r>
            <a:r>
              <a:rPr lang="zh-CN" altLang="en-US" sz="1200" dirty="0"/>
              <a:t>上。</a:t>
            </a:r>
          </a:p>
        </p:txBody>
      </p:sp>
      <p:sp>
        <p:nvSpPr>
          <p:cNvPr id="4" name="文本框 3">
            <a:extLst>
              <a:ext uri="{FF2B5EF4-FFF2-40B4-BE49-F238E27FC236}">
                <a16:creationId xmlns:a16="http://schemas.microsoft.com/office/drawing/2014/main" id="{D6346FB5-8CA9-441F-A80E-9CA380A3AB4A}"/>
              </a:ext>
            </a:extLst>
          </p:cNvPr>
          <p:cNvSpPr txBox="1"/>
          <p:nvPr/>
        </p:nvSpPr>
        <p:spPr>
          <a:xfrm>
            <a:off x="1095741" y="1665532"/>
            <a:ext cx="2088713" cy="338554"/>
          </a:xfrm>
          <a:prstGeom prst="rect">
            <a:avLst/>
          </a:prstGeom>
          <a:noFill/>
        </p:spPr>
        <p:txBody>
          <a:bodyPr wrap="none" rtlCol="0">
            <a:spAutoFit/>
          </a:bodyPr>
          <a:lstStyle/>
          <a:p>
            <a:r>
              <a:rPr lang="en-US" altLang="zh-CN" sz="1600" dirty="0"/>
              <a:t>Service </a:t>
            </a:r>
            <a:r>
              <a:rPr lang="zh-CN" altLang="en-US" sz="1600" dirty="0"/>
              <a:t>的四种类型：</a:t>
            </a:r>
          </a:p>
        </p:txBody>
      </p:sp>
      <p:sp>
        <p:nvSpPr>
          <p:cNvPr id="5" name="文本框 4">
            <a:extLst>
              <a:ext uri="{FF2B5EF4-FFF2-40B4-BE49-F238E27FC236}">
                <a16:creationId xmlns:a16="http://schemas.microsoft.com/office/drawing/2014/main" id="{7D67020A-EE8A-482D-9C92-F6E6FC2141BA}"/>
              </a:ext>
            </a:extLst>
          </p:cNvPr>
          <p:cNvSpPr txBox="1"/>
          <p:nvPr/>
        </p:nvSpPr>
        <p:spPr>
          <a:xfrm>
            <a:off x="1542877" y="3769099"/>
            <a:ext cx="2579789"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dirty="0">
                <a:latin typeface="Arial Nova Cond" panose="020B0506020202020204" pitchFamily="34" charset="0"/>
              </a:rPr>
              <a:t>①：</a:t>
            </a:r>
            <a:r>
              <a:rPr lang="en-US" altLang="zh-CN" sz="1100" dirty="0">
                <a:latin typeface="Arial Nova Cond" panose="020B0506020202020204" pitchFamily="34" charset="0"/>
              </a:rPr>
              <a:t>Cluster IP</a:t>
            </a:r>
            <a:r>
              <a:rPr lang="zh-CN" altLang="en-US" sz="1100" dirty="0">
                <a:latin typeface="Arial Nova Cond" panose="020B0506020202020204" pitchFamily="34" charset="0"/>
              </a:rPr>
              <a:t>：默认类型，自动分配一个仅 </a:t>
            </a:r>
            <a:r>
              <a:rPr lang="en-US" altLang="zh-CN" sz="1100" dirty="0">
                <a:latin typeface="Arial Nova Cond" panose="020B0506020202020204" pitchFamily="34" charset="0"/>
              </a:rPr>
              <a:t>cluster </a:t>
            </a:r>
            <a:r>
              <a:rPr lang="zh-CN" altLang="en-US" sz="1100" dirty="0">
                <a:latin typeface="Arial Nova Cond" panose="020B0506020202020204" pitchFamily="34" charset="0"/>
              </a:rPr>
              <a:t>内部可以访问的虚拟 </a:t>
            </a:r>
            <a:r>
              <a:rPr lang="en-US" altLang="zh-CN" sz="1100" dirty="0">
                <a:latin typeface="Arial Nova Cond" panose="020B0506020202020204" pitchFamily="34" charset="0"/>
              </a:rPr>
              <a:t>IP</a:t>
            </a:r>
          </a:p>
          <a:p>
            <a:endParaRPr lang="en-US" altLang="zh-CN" sz="1100" dirty="0">
              <a:latin typeface="Arial Nova Cond" panose="020B0506020202020204" pitchFamily="34" charset="0"/>
            </a:endParaRPr>
          </a:p>
          <a:p>
            <a:endParaRPr lang="zh-CN" altLang="en-US" sz="1100" dirty="0"/>
          </a:p>
        </p:txBody>
      </p:sp>
      <p:sp>
        <p:nvSpPr>
          <p:cNvPr id="10" name="文本框 9">
            <a:extLst>
              <a:ext uri="{FF2B5EF4-FFF2-40B4-BE49-F238E27FC236}">
                <a16:creationId xmlns:a16="http://schemas.microsoft.com/office/drawing/2014/main" id="{F8E13FBA-8181-47B6-81CA-4C2EF9CF4CD8}"/>
              </a:ext>
            </a:extLst>
          </p:cNvPr>
          <p:cNvSpPr txBox="1"/>
          <p:nvPr/>
        </p:nvSpPr>
        <p:spPr>
          <a:xfrm>
            <a:off x="1543087" y="4546628"/>
            <a:ext cx="2579579"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200" dirty="0">
                <a:latin typeface="Arial Nova Cond" panose="020B0506020202020204" pitchFamily="34" charset="0"/>
              </a:rPr>
              <a:t>②：</a:t>
            </a:r>
            <a:r>
              <a:rPr lang="en-US" altLang="zh-CN" sz="1200" dirty="0">
                <a:latin typeface="Arial Nova Cond" panose="020B0506020202020204" pitchFamily="34" charset="0"/>
              </a:rPr>
              <a:t>Node Port</a:t>
            </a:r>
            <a:r>
              <a:rPr lang="zh-CN" altLang="en-US" sz="1200" dirty="0">
                <a:latin typeface="Arial Nova Cond" panose="020B0506020202020204" pitchFamily="34" charset="0"/>
              </a:rPr>
              <a:t>：在 </a:t>
            </a:r>
            <a:r>
              <a:rPr lang="en-US" altLang="zh-CN" sz="1200" dirty="0">
                <a:latin typeface="Arial Nova Cond" panose="020B0506020202020204" pitchFamily="34" charset="0"/>
              </a:rPr>
              <a:t>Cluster IP </a:t>
            </a:r>
            <a:r>
              <a:rPr lang="zh-CN" altLang="en-US" sz="1200" dirty="0">
                <a:latin typeface="Arial Nova Cond" panose="020B0506020202020204" pitchFamily="34" charset="0"/>
              </a:rPr>
              <a:t>基础上为 </a:t>
            </a:r>
            <a:r>
              <a:rPr lang="en-US" altLang="zh-CN" sz="1200" dirty="0">
                <a:latin typeface="Arial Nova Cond" panose="020B0506020202020204" pitchFamily="34" charset="0"/>
              </a:rPr>
              <a:t>Service </a:t>
            </a:r>
            <a:r>
              <a:rPr lang="zh-CN" altLang="en-US" sz="1200" dirty="0">
                <a:latin typeface="Arial Nova Cond" panose="020B0506020202020204" pitchFamily="34" charset="0"/>
              </a:rPr>
              <a:t>在每台机器上绑定一个端口，这样就可以通过 </a:t>
            </a:r>
            <a:r>
              <a:rPr lang="en-US" altLang="zh-CN" sz="1200" dirty="0">
                <a:latin typeface="Arial Nova Cond" panose="020B0506020202020204" pitchFamily="34" charset="0"/>
              </a:rPr>
              <a:t>&lt;Node IP&gt;:Node Port </a:t>
            </a:r>
            <a:r>
              <a:rPr lang="zh-CN" altLang="en-US" sz="1200" dirty="0">
                <a:latin typeface="Arial Nova Cond" panose="020B0506020202020204" pitchFamily="34" charset="0"/>
              </a:rPr>
              <a:t>来访问该服务。</a:t>
            </a:r>
          </a:p>
        </p:txBody>
      </p:sp>
      <p:sp>
        <p:nvSpPr>
          <p:cNvPr id="13" name="文本框 12">
            <a:extLst>
              <a:ext uri="{FF2B5EF4-FFF2-40B4-BE49-F238E27FC236}">
                <a16:creationId xmlns:a16="http://schemas.microsoft.com/office/drawing/2014/main" id="{8CBB2468-C89D-4247-BE99-4C92D1444667}"/>
              </a:ext>
            </a:extLst>
          </p:cNvPr>
          <p:cNvSpPr txBox="1"/>
          <p:nvPr/>
        </p:nvSpPr>
        <p:spPr>
          <a:xfrm>
            <a:off x="8758382" y="2999658"/>
            <a:ext cx="2337874"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dirty="0">
                <a:latin typeface="Arial Nova Cond" panose="020B0506020202020204" pitchFamily="34" charset="0"/>
                <a:cs typeface="Angsana New" panose="02020603050405020304" pitchFamily="18" charset="-34"/>
              </a:rPr>
              <a:t>③</a:t>
            </a:r>
            <a:r>
              <a:rPr lang="zh-CN" altLang="en-US" sz="1100" dirty="0">
                <a:latin typeface="Arial Nova Cond" panose="020B0506020202020204" pitchFamily="34" charset="0"/>
              </a:rPr>
              <a:t>：</a:t>
            </a:r>
            <a:r>
              <a:rPr lang="en-US" altLang="zh-CN" sz="1100" dirty="0">
                <a:latin typeface="Arial Nova Cond" panose="020B0506020202020204" pitchFamily="34" charset="0"/>
              </a:rPr>
              <a:t>LoadBalancer</a:t>
            </a:r>
            <a:r>
              <a:rPr lang="zh-CN" altLang="en-US" sz="1100" dirty="0">
                <a:latin typeface="Arial Nova Cond" panose="020B0506020202020204" pitchFamily="34" charset="0"/>
              </a:rPr>
              <a:t>：在 </a:t>
            </a:r>
            <a:r>
              <a:rPr lang="en-US" altLang="zh-CN" sz="1100" dirty="0">
                <a:latin typeface="Arial Nova Cond" panose="020B0506020202020204" pitchFamily="34" charset="0"/>
              </a:rPr>
              <a:t>NodePort </a:t>
            </a:r>
            <a:r>
              <a:rPr lang="zh-CN" altLang="en-US" sz="1100" dirty="0">
                <a:latin typeface="Arial Nova Cond" panose="020B0506020202020204" pitchFamily="34" charset="0"/>
              </a:rPr>
              <a:t>的基础上，借助 </a:t>
            </a:r>
            <a:r>
              <a:rPr lang="en-US" altLang="zh-CN" sz="1100" dirty="0">
                <a:latin typeface="Arial Nova Cond" panose="020B0506020202020204" pitchFamily="34" charset="0"/>
              </a:rPr>
              <a:t>cloud provider </a:t>
            </a:r>
            <a:r>
              <a:rPr lang="zh-CN" altLang="en-US" sz="1100" dirty="0">
                <a:latin typeface="Arial Nova Cond" panose="020B0506020202020204" pitchFamily="34" charset="0"/>
              </a:rPr>
              <a:t>创建一个外部的负载均衡器，并将请求转发到 </a:t>
            </a:r>
            <a:r>
              <a:rPr lang="en-US" altLang="zh-CN" sz="1100" dirty="0">
                <a:latin typeface="Arial Nova Cond" panose="020B0506020202020204" pitchFamily="34" charset="0"/>
              </a:rPr>
              <a:t>&lt;NodeIP&gt;:NodePort</a:t>
            </a:r>
            <a:endParaRPr lang="zh-CN" altLang="en-US" sz="1100" dirty="0"/>
          </a:p>
        </p:txBody>
      </p:sp>
      <p:sp>
        <p:nvSpPr>
          <p:cNvPr id="18" name="文本框 17">
            <a:extLst>
              <a:ext uri="{FF2B5EF4-FFF2-40B4-BE49-F238E27FC236}">
                <a16:creationId xmlns:a16="http://schemas.microsoft.com/office/drawing/2014/main" id="{B8E55436-7CF3-43B0-A7E8-080C8041C11D}"/>
              </a:ext>
            </a:extLst>
          </p:cNvPr>
          <p:cNvSpPr txBox="1"/>
          <p:nvPr/>
        </p:nvSpPr>
        <p:spPr>
          <a:xfrm>
            <a:off x="8758382" y="3769099"/>
            <a:ext cx="2337874" cy="9387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100" dirty="0">
                <a:latin typeface="Arial Nova" panose="020B0504020202020204" pitchFamily="34" charset="0"/>
                <a:cs typeface="Angsana New" panose="02020603050405020304" pitchFamily="18" charset="-34"/>
              </a:rPr>
              <a:t>④</a:t>
            </a:r>
            <a:r>
              <a:rPr lang="zh-CN" altLang="en-US" sz="1100" dirty="0">
                <a:latin typeface="Arial Nova" panose="020B0504020202020204" pitchFamily="34" charset="0"/>
                <a:cs typeface="Angsana New" panose="02020603050405020304" pitchFamily="18" charset="-34"/>
              </a:rPr>
              <a:t>：</a:t>
            </a:r>
            <a:r>
              <a:rPr lang="en-US" altLang="zh-CN" sz="1100" dirty="0">
                <a:latin typeface="Arial Nova Cond" panose="020B0506020202020204" pitchFamily="34" charset="0"/>
                <a:cs typeface="Angsana New" panose="02020603050405020304" pitchFamily="18" charset="-34"/>
              </a:rPr>
              <a:t>ExternalName</a:t>
            </a:r>
            <a:r>
              <a:rPr lang="zh-CN" altLang="en-US" sz="1100" dirty="0">
                <a:latin typeface="Arial Nova Cond" panose="020B0506020202020204" pitchFamily="34" charset="0"/>
                <a:cs typeface="Angsana New" panose="02020603050405020304" pitchFamily="18" charset="-34"/>
              </a:rPr>
              <a:t>：将服务通过 </a:t>
            </a:r>
            <a:r>
              <a:rPr lang="en-US" altLang="zh-CN" sz="1100" dirty="0">
                <a:latin typeface="Arial Nova Cond" panose="020B0506020202020204" pitchFamily="34" charset="0"/>
                <a:cs typeface="Angsana New" panose="02020603050405020304" pitchFamily="18" charset="-34"/>
              </a:rPr>
              <a:t>DNS CNAME </a:t>
            </a:r>
            <a:r>
              <a:rPr lang="zh-CN" altLang="en-US" sz="1100" dirty="0">
                <a:latin typeface="Arial Nova Cond" panose="020B0506020202020204" pitchFamily="34" charset="0"/>
                <a:cs typeface="Angsana New" panose="02020603050405020304" pitchFamily="18" charset="-34"/>
              </a:rPr>
              <a:t>记录方式转发到指定的域名（通过 </a:t>
            </a:r>
            <a:r>
              <a:rPr lang="en-US" altLang="zh-CN" sz="1100" dirty="0" err="1">
                <a:latin typeface="Arial Nova Cond" panose="020B0506020202020204" pitchFamily="34" charset="0"/>
                <a:cs typeface="Angsana New" panose="02020603050405020304" pitchFamily="18" charset="-34"/>
              </a:rPr>
              <a:t>spec.externlName</a:t>
            </a:r>
            <a:r>
              <a:rPr lang="en-US" altLang="zh-CN" sz="1100" dirty="0">
                <a:latin typeface="Arial Nova Cond" panose="020B0506020202020204" pitchFamily="34" charset="0"/>
                <a:cs typeface="Angsana New" panose="02020603050405020304" pitchFamily="18" charset="-34"/>
              </a:rPr>
              <a:t> </a:t>
            </a:r>
            <a:r>
              <a:rPr lang="zh-CN" altLang="en-US" sz="1100" dirty="0">
                <a:latin typeface="Arial Nova Cond" panose="020B0506020202020204" pitchFamily="34" charset="0"/>
                <a:cs typeface="Angsana New" panose="02020603050405020304" pitchFamily="18" charset="-34"/>
              </a:rPr>
              <a:t>设定）。需要 </a:t>
            </a:r>
            <a:r>
              <a:rPr lang="en-US" altLang="zh-CN" sz="1100" dirty="0">
                <a:latin typeface="Arial Nova Cond" panose="020B0506020202020204" pitchFamily="34" charset="0"/>
                <a:cs typeface="Angsana New" panose="02020603050405020304" pitchFamily="18" charset="-34"/>
              </a:rPr>
              <a:t>kube-</a:t>
            </a:r>
            <a:r>
              <a:rPr lang="en-US" altLang="zh-CN" sz="1100" dirty="0" err="1">
                <a:latin typeface="Arial Nova Cond" panose="020B0506020202020204" pitchFamily="34" charset="0"/>
                <a:cs typeface="Angsana New" panose="02020603050405020304" pitchFamily="18" charset="-34"/>
              </a:rPr>
              <a:t>dns</a:t>
            </a:r>
            <a:r>
              <a:rPr lang="en-US" altLang="zh-CN" sz="1100" dirty="0">
                <a:latin typeface="Arial Nova Cond" panose="020B0506020202020204" pitchFamily="34" charset="0"/>
                <a:cs typeface="Angsana New" panose="02020603050405020304" pitchFamily="18" charset="-34"/>
              </a:rPr>
              <a:t> </a:t>
            </a:r>
            <a:r>
              <a:rPr lang="zh-CN" altLang="en-US" sz="1100" dirty="0">
                <a:latin typeface="Arial Nova Cond" panose="020B0506020202020204" pitchFamily="34" charset="0"/>
                <a:cs typeface="Angsana New" panose="02020603050405020304" pitchFamily="18" charset="-34"/>
              </a:rPr>
              <a:t>版本在 </a:t>
            </a:r>
            <a:r>
              <a:rPr lang="en-US" altLang="zh-CN" sz="1100" dirty="0">
                <a:latin typeface="Arial Nova Cond" panose="020B0506020202020204" pitchFamily="34" charset="0"/>
                <a:cs typeface="Angsana New" panose="02020603050405020304" pitchFamily="18" charset="-34"/>
              </a:rPr>
              <a:t>1.7 </a:t>
            </a:r>
            <a:r>
              <a:rPr lang="zh-CN" altLang="en-US" sz="1100" dirty="0">
                <a:latin typeface="Arial Nova Cond" panose="020B0506020202020204" pitchFamily="34" charset="0"/>
                <a:cs typeface="Angsana New" panose="02020603050405020304" pitchFamily="18" charset="-34"/>
              </a:rPr>
              <a:t>以上。</a:t>
            </a:r>
            <a:endParaRPr lang="zh-CN" altLang="en-US" sz="1100" dirty="0"/>
          </a:p>
        </p:txBody>
      </p:sp>
    </p:spTree>
    <p:extLst>
      <p:ext uri="{BB962C8B-B14F-4D97-AF65-F5344CB8AC3E}">
        <p14:creationId xmlns:p14="http://schemas.microsoft.com/office/powerpoint/2010/main" val="215139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118985FC-B2E9-4F4C-BFF6-3D4C5A78CB08}"/>
              </a:ext>
            </a:extLst>
          </p:cNvPr>
          <p:cNvPicPr>
            <a:picLocks noChangeAspect="1"/>
          </p:cNvPicPr>
          <p:nvPr/>
        </p:nvPicPr>
        <p:blipFill>
          <a:blip r:embed="rId3"/>
          <a:stretch>
            <a:fillRect/>
          </a:stretch>
        </p:blipFill>
        <p:spPr>
          <a:xfrm>
            <a:off x="1423747" y="5416683"/>
            <a:ext cx="3819498" cy="454484"/>
          </a:xfrm>
          <a:prstGeom prst="rect">
            <a:avLst/>
          </a:prstGeom>
        </p:spPr>
      </p:pic>
      <p:sp>
        <p:nvSpPr>
          <p:cNvPr id="4" name="文本框 3">
            <a:extLst>
              <a:ext uri="{FF2B5EF4-FFF2-40B4-BE49-F238E27FC236}">
                <a16:creationId xmlns:a16="http://schemas.microsoft.com/office/drawing/2014/main" id="{8A087667-081C-4B41-9F45-9DDA219A7EFF}"/>
              </a:ext>
            </a:extLst>
          </p:cNvPr>
          <p:cNvSpPr txBox="1"/>
          <p:nvPr/>
        </p:nvSpPr>
        <p:spPr>
          <a:xfrm>
            <a:off x="903031" y="632452"/>
            <a:ext cx="4818503" cy="369332"/>
          </a:xfrm>
          <a:prstGeom prst="rect">
            <a:avLst/>
          </a:prstGeom>
          <a:noFill/>
        </p:spPr>
        <p:txBody>
          <a:bodyPr wrap="square" rtlCol="0">
            <a:spAutoFit/>
          </a:bodyPr>
          <a:lstStyle/>
          <a:p>
            <a:r>
              <a:rPr lang="en-US" altLang="zh-CN" dirty="0"/>
              <a:t>Kubernetes</a:t>
            </a:r>
            <a:r>
              <a:rPr lang="zh-CN" altLang="en-US" dirty="0"/>
              <a:t>之微服务访问方式</a:t>
            </a:r>
            <a:r>
              <a:rPr lang="en-US" altLang="zh-CN" dirty="0"/>
              <a:t>[</a:t>
            </a:r>
            <a:r>
              <a:rPr lang="zh-CN" altLang="en-US" dirty="0"/>
              <a:t>举例</a:t>
            </a:r>
            <a:r>
              <a:rPr lang="en-US" altLang="zh-CN" dirty="0"/>
              <a:t>]</a:t>
            </a:r>
            <a:endParaRPr lang="zh-CN" altLang="en-US" dirty="0"/>
          </a:p>
        </p:txBody>
      </p:sp>
      <p:cxnSp>
        <p:nvCxnSpPr>
          <p:cNvPr id="5" name="直接连接符 4">
            <a:extLst>
              <a:ext uri="{FF2B5EF4-FFF2-40B4-BE49-F238E27FC236}">
                <a16:creationId xmlns:a16="http://schemas.microsoft.com/office/drawing/2014/main" id="{EA321002-3E6A-4328-B876-6C5011EEC23A}"/>
              </a:ext>
            </a:extLst>
          </p:cNvPr>
          <p:cNvCxnSpPr>
            <a:cxnSpLocks/>
          </p:cNvCxnSpPr>
          <p:nvPr/>
        </p:nvCxnSpPr>
        <p:spPr bwMode="auto">
          <a:xfrm flipH="1">
            <a:off x="1323704" y="3522615"/>
            <a:ext cx="970134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 name="直接连接符 5">
            <a:extLst>
              <a:ext uri="{FF2B5EF4-FFF2-40B4-BE49-F238E27FC236}">
                <a16:creationId xmlns:a16="http://schemas.microsoft.com/office/drawing/2014/main" id="{D43DA52F-96B8-416A-A50D-583E9C39CA1F}"/>
              </a:ext>
            </a:extLst>
          </p:cNvPr>
          <p:cNvCxnSpPr>
            <a:cxnSpLocks/>
          </p:cNvCxnSpPr>
          <p:nvPr/>
        </p:nvCxnSpPr>
        <p:spPr bwMode="auto">
          <a:xfrm flipH="1">
            <a:off x="6325315" y="1463448"/>
            <a:ext cx="8710" cy="417154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 name="文本框 6">
            <a:extLst>
              <a:ext uri="{FF2B5EF4-FFF2-40B4-BE49-F238E27FC236}">
                <a16:creationId xmlns:a16="http://schemas.microsoft.com/office/drawing/2014/main" id="{6010B40C-BF98-4CB8-893F-2B747882CDC5}"/>
              </a:ext>
            </a:extLst>
          </p:cNvPr>
          <p:cNvSpPr txBox="1"/>
          <p:nvPr/>
        </p:nvSpPr>
        <p:spPr>
          <a:xfrm>
            <a:off x="1343457" y="1062084"/>
            <a:ext cx="1323702" cy="369332"/>
          </a:xfrm>
          <a:prstGeom prst="rect">
            <a:avLst/>
          </a:prstGeom>
          <a:noFill/>
        </p:spPr>
        <p:txBody>
          <a:bodyPr wrap="square" rtlCol="0">
            <a:spAutoFit/>
          </a:bodyPr>
          <a:lstStyle/>
          <a:p>
            <a:r>
              <a:rPr lang="en-US" altLang="zh-CN" b="1" dirty="0">
                <a:solidFill>
                  <a:srgbClr val="FF0000"/>
                </a:solidFill>
              </a:rPr>
              <a:t>Cluster IP</a:t>
            </a:r>
            <a:endParaRPr lang="zh-CN" altLang="en-US" b="1" dirty="0">
              <a:solidFill>
                <a:srgbClr val="FF0000"/>
              </a:solidFill>
            </a:endParaRPr>
          </a:p>
        </p:txBody>
      </p:sp>
      <p:sp>
        <p:nvSpPr>
          <p:cNvPr id="9" name="菱形 8">
            <a:extLst>
              <a:ext uri="{FF2B5EF4-FFF2-40B4-BE49-F238E27FC236}">
                <a16:creationId xmlns:a16="http://schemas.microsoft.com/office/drawing/2014/main" id="{7D811252-4323-4074-BFB2-4A31C4E7EDC1}"/>
              </a:ext>
            </a:extLst>
          </p:cNvPr>
          <p:cNvSpPr/>
          <p:nvPr/>
        </p:nvSpPr>
        <p:spPr>
          <a:xfrm>
            <a:off x="5902952" y="3169919"/>
            <a:ext cx="862145" cy="705392"/>
          </a:xfrm>
          <a:prstGeom prst="diamond">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600" b="1" dirty="0"/>
              <a:t>Service</a:t>
            </a:r>
            <a:endParaRPr lang="zh-CN" altLang="en-US" sz="600" b="1" dirty="0"/>
          </a:p>
        </p:txBody>
      </p:sp>
      <p:sp>
        <p:nvSpPr>
          <p:cNvPr id="11" name="矩形 10">
            <a:extLst>
              <a:ext uri="{FF2B5EF4-FFF2-40B4-BE49-F238E27FC236}">
                <a16:creationId xmlns:a16="http://schemas.microsoft.com/office/drawing/2014/main" id="{CB7CE2F3-AF01-4AC9-ACDE-2FB3BCA1A7DF}"/>
              </a:ext>
            </a:extLst>
          </p:cNvPr>
          <p:cNvSpPr/>
          <p:nvPr/>
        </p:nvSpPr>
        <p:spPr>
          <a:xfrm>
            <a:off x="9722745" y="1158240"/>
            <a:ext cx="1484702" cy="369332"/>
          </a:xfrm>
          <a:prstGeom prst="rect">
            <a:avLst/>
          </a:prstGeom>
        </p:spPr>
        <p:txBody>
          <a:bodyPr wrap="none">
            <a:spAutoFit/>
          </a:bodyPr>
          <a:lstStyle/>
          <a:p>
            <a:r>
              <a:rPr lang="en-US" altLang="zh-CN" b="1" dirty="0">
                <a:solidFill>
                  <a:srgbClr val="FF0000"/>
                </a:solidFill>
              </a:rPr>
              <a:t>LoadBalancer</a:t>
            </a:r>
            <a:endParaRPr lang="zh-CN" altLang="en-US" b="1" dirty="0">
              <a:solidFill>
                <a:srgbClr val="FF0000"/>
              </a:solidFill>
            </a:endParaRPr>
          </a:p>
        </p:txBody>
      </p:sp>
      <p:sp>
        <p:nvSpPr>
          <p:cNvPr id="13" name="矩形 12">
            <a:extLst>
              <a:ext uri="{FF2B5EF4-FFF2-40B4-BE49-F238E27FC236}">
                <a16:creationId xmlns:a16="http://schemas.microsoft.com/office/drawing/2014/main" id="{10E2EDA4-AC6A-4433-9355-DB595E0845EF}"/>
              </a:ext>
            </a:extLst>
          </p:cNvPr>
          <p:cNvSpPr/>
          <p:nvPr/>
        </p:nvSpPr>
        <p:spPr>
          <a:xfrm>
            <a:off x="1323704" y="3591980"/>
            <a:ext cx="1185324" cy="369332"/>
          </a:xfrm>
          <a:prstGeom prst="rect">
            <a:avLst/>
          </a:prstGeom>
        </p:spPr>
        <p:txBody>
          <a:bodyPr wrap="none">
            <a:spAutoFit/>
          </a:bodyPr>
          <a:lstStyle/>
          <a:p>
            <a:r>
              <a:rPr lang="en-US" altLang="zh-CN" b="1" dirty="0">
                <a:solidFill>
                  <a:srgbClr val="FF0000"/>
                </a:solidFill>
              </a:rPr>
              <a:t>Node Port</a:t>
            </a:r>
            <a:endParaRPr lang="zh-CN" altLang="en-US" b="1" dirty="0">
              <a:solidFill>
                <a:srgbClr val="FF0000"/>
              </a:solidFill>
            </a:endParaRPr>
          </a:p>
        </p:txBody>
      </p:sp>
      <p:sp>
        <p:nvSpPr>
          <p:cNvPr id="15" name="矩形 14">
            <a:extLst>
              <a:ext uri="{FF2B5EF4-FFF2-40B4-BE49-F238E27FC236}">
                <a16:creationId xmlns:a16="http://schemas.microsoft.com/office/drawing/2014/main" id="{7A8EDE8D-6197-4C1C-AB16-6EAAD419559E}"/>
              </a:ext>
            </a:extLst>
          </p:cNvPr>
          <p:cNvSpPr/>
          <p:nvPr/>
        </p:nvSpPr>
        <p:spPr>
          <a:xfrm>
            <a:off x="9678567" y="3534097"/>
            <a:ext cx="1528880" cy="369332"/>
          </a:xfrm>
          <a:prstGeom prst="rect">
            <a:avLst/>
          </a:prstGeom>
        </p:spPr>
        <p:txBody>
          <a:bodyPr wrap="none">
            <a:spAutoFit/>
          </a:bodyPr>
          <a:lstStyle/>
          <a:p>
            <a:r>
              <a:rPr lang="en-US" altLang="zh-CN" b="1" dirty="0">
                <a:solidFill>
                  <a:srgbClr val="FF0000"/>
                </a:solidFill>
              </a:rPr>
              <a:t>ExternalName</a:t>
            </a:r>
            <a:endParaRPr lang="zh-CN" altLang="en-US" b="1" dirty="0">
              <a:solidFill>
                <a:srgbClr val="FF0000"/>
              </a:solidFill>
            </a:endParaRPr>
          </a:p>
        </p:txBody>
      </p:sp>
      <p:graphicFrame>
        <p:nvGraphicFramePr>
          <p:cNvPr id="17" name="对象 16">
            <a:extLst>
              <a:ext uri="{FF2B5EF4-FFF2-40B4-BE49-F238E27FC236}">
                <a16:creationId xmlns:a16="http://schemas.microsoft.com/office/drawing/2014/main" id="{45A78FE9-EFCB-4611-A55A-93D0CBF695D0}"/>
              </a:ext>
            </a:extLst>
          </p:cNvPr>
          <p:cNvGraphicFramePr>
            <a:graphicFrameLocks noChangeAspect="1"/>
          </p:cNvGraphicFramePr>
          <p:nvPr>
            <p:extLst>
              <p:ext uri="{D42A27DB-BD31-4B8C-83A1-F6EECF244321}">
                <p14:modId xmlns:p14="http://schemas.microsoft.com/office/powerpoint/2010/main" val="760741384"/>
              </p:ext>
            </p:extLst>
          </p:nvPr>
        </p:nvGraphicFramePr>
        <p:xfrm>
          <a:off x="5346899" y="1071335"/>
          <a:ext cx="681038" cy="392113"/>
        </p:xfrm>
        <a:graphic>
          <a:graphicData uri="http://schemas.openxmlformats.org/presentationml/2006/ole">
            <mc:AlternateContent xmlns:mc="http://schemas.openxmlformats.org/markup-compatibility/2006">
              <mc:Choice xmlns:v="urn:schemas-microsoft-com:vml" Requires="v">
                <p:oleObj spid="_x0000_s5912" name="包装程序外壳对象" showAsIcon="1" r:id="rId4" imgW="681480" imgH="392040" progId="Package">
                  <p:embed/>
                </p:oleObj>
              </mc:Choice>
              <mc:Fallback>
                <p:oleObj name="包装程序外壳对象" showAsIcon="1" r:id="rId4" imgW="681480" imgH="392040" progId="Package">
                  <p:embed/>
                  <p:pic>
                    <p:nvPicPr>
                      <p:cNvPr id="0" name=""/>
                      <p:cNvPicPr/>
                      <p:nvPr/>
                    </p:nvPicPr>
                    <p:blipFill>
                      <a:blip r:embed="rId5"/>
                      <a:stretch>
                        <a:fillRect/>
                      </a:stretch>
                    </p:blipFill>
                    <p:spPr>
                      <a:xfrm>
                        <a:off x="5346899" y="1071335"/>
                        <a:ext cx="681038" cy="3921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38A9134B-9662-4983-9756-5E4C74D4F274}"/>
              </a:ext>
            </a:extLst>
          </p:cNvPr>
          <p:cNvGraphicFramePr>
            <a:graphicFrameLocks noChangeAspect="1"/>
          </p:cNvGraphicFramePr>
          <p:nvPr>
            <p:extLst>
              <p:ext uri="{D42A27DB-BD31-4B8C-83A1-F6EECF244321}">
                <p14:modId xmlns:p14="http://schemas.microsoft.com/office/powerpoint/2010/main" val="972020320"/>
              </p:ext>
            </p:extLst>
          </p:nvPr>
        </p:nvGraphicFramePr>
        <p:xfrm>
          <a:off x="6556807" y="1071334"/>
          <a:ext cx="882650" cy="392113"/>
        </p:xfrm>
        <a:graphic>
          <a:graphicData uri="http://schemas.openxmlformats.org/presentationml/2006/ole">
            <mc:AlternateContent xmlns:mc="http://schemas.openxmlformats.org/markup-compatibility/2006">
              <mc:Choice xmlns:v="urn:schemas-microsoft-com:vml" Requires="v">
                <p:oleObj spid="_x0000_s5913" name="包装程序外壳对象" showAsIcon="1" r:id="rId6" imgW="883440" imgH="392040" progId="Package">
                  <p:embed/>
                </p:oleObj>
              </mc:Choice>
              <mc:Fallback>
                <p:oleObj name="包装程序外壳对象" showAsIcon="1" r:id="rId6" imgW="883440" imgH="392040" progId="Package">
                  <p:embed/>
                  <p:pic>
                    <p:nvPicPr>
                      <p:cNvPr id="0" name=""/>
                      <p:cNvPicPr/>
                      <p:nvPr/>
                    </p:nvPicPr>
                    <p:blipFill>
                      <a:blip r:embed="rId7"/>
                      <a:stretch>
                        <a:fillRect/>
                      </a:stretch>
                    </p:blipFill>
                    <p:spPr>
                      <a:xfrm>
                        <a:off x="6556807" y="1071334"/>
                        <a:ext cx="882650" cy="3921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2DAC6A48-34C3-4C25-8569-FD4D56A75921}"/>
              </a:ext>
            </a:extLst>
          </p:cNvPr>
          <p:cNvGraphicFramePr>
            <a:graphicFrameLocks noChangeAspect="1"/>
          </p:cNvGraphicFramePr>
          <p:nvPr>
            <p:extLst>
              <p:ext uri="{D42A27DB-BD31-4B8C-83A1-F6EECF244321}">
                <p14:modId xmlns:p14="http://schemas.microsoft.com/office/powerpoint/2010/main" val="1132921310"/>
              </p:ext>
            </p:extLst>
          </p:nvPr>
        </p:nvGraphicFramePr>
        <p:xfrm>
          <a:off x="4982073" y="5438937"/>
          <a:ext cx="1420813" cy="392113"/>
        </p:xfrm>
        <a:graphic>
          <a:graphicData uri="http://schemas.openxmlformats.org/presentationml/2006/ole">
            <mc:AlternateContent xmlns:mc="http://schemas.openxmlformats.org/markup-compatibility/2006">
              <mc:Choice xmlns:v="urn:schemas-microsoft-com:vml" Requires="v">
                <p:oleObj spid="_x0000_s5914" name="包装程序外壳对象" showAsIcon="1" r:id="rId8" imgW="1420560" imgH="392040" progId="Package">
                  <p:embed/>
                </p:oleObj>
              </mc:Choice>
              <mc:Fallback>
                <p:oleObj name="包装程序外壳对象" showAsIcon="1" r:id="rId8" imgW="1420560" imgH="392040" progId="Package">
                  <p:embed/>
                  <p:pic>
                    <p:nvPicPr>
                      <p:cNvPr id="0" name=""/>
                      <p:cNvPicPr/>
                      <p:nvPr/>
                    </p:nvPicPr>
                    <p:blipFill>
                      <a:blip r:embed="rId9"/>
                      <a:stretch>
                        <a:fillRect/>
                      </a:stretch>
                    </p:blipFill>
                    <p:spPr>
                      <a:xfrm>
                        <a:off x="4982073" y="5438937"/>
                        <a:ext cx="1420813" cy="392113"/>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69F5080-921C-416C-8EE1-92D9D22B129A}"/>
              </a:ext>
            </a:extLst>
          </p:cNvPr>
          <p:cNvGraphicFramePr>
            <a:graphicFrameLocks noChangeAspect="1"/>
          </p:cNvGraphicFramePr>
          <p:nvPr>
            <p:extLst>
              <p:ext uri="{D42A27DB-BD31-4B8C-83A1-F6EECF244321}">
                <p14:modId xmlns:p14="http://schemas.microsoft.com/office/powerpoint/2010/main" val="2420123208"/>
              </p:ext>
            </p:extLst>
          </p:nvPr>
        </p:nvGraphicFramePr>
        <p:xfrm>
          <a:off x="6521882" y="5443954"/>
          <a:ext cx="952500" cy="392113"/>
        </p:xfrm>
        <a:graphic>
          <a:graphicData uri="http://schemas.openxmlformats.org/presentationml/2006/ole">
            <mc:AlternateContent xmlns:mc="http://schemas.openxmlformats.org/markup-compatibility/2006">
              <mc:Choice xmlns:v="urn:schemas-microsoft-com:vml" Requires="v">
                <p:oleObj spid="_x0000_s5915" name="包装程序外壳对象" showAsIcon="1" r:id="rId10" imgW="952920" imgH="392040" progId="Package">
                  <p:embed/>
                </p:oleObj>
              </mc:Choice>
              <mc:Fallback>
                <p:oleObj name="包装程序外壳对象" showAsIcon="1" r:id="rId10" imgW="952920" imgH="392040" progId="Package">
                  <p:embed/>
                  <p:pic>
                    <p:nvPicPr>
                      <p:cNvPr id="0" name=""/>
                      <p:cNvPicPr/>
                      <p:nvPr/>
                    </p:nvPicPr>
                    <p:blipFill>
                      <a:blip r:embed="rId11"/>
                      <a:stretch>
                        <a:fillRect/>
                      </a:stretch>
                    </p:blipFill>
                    <p:spPr>
                      <a:xfrm>
                        <a:off x="6521882" y="5443954"/>
                        <a:ext cx="952500" cy="392113"/>
                      </a:xfrm>
                      <a:prstGeom prst="rect">
                        <a:avLst/>
                      </a:prstGeom>
                    </p:spPr>
                  </p:pic>
                </p:oleObj>
              </mc:Fallback>
            </mc:AlternateContent>
          </a:graphicData>
        </a:graphic>
      </p:graphicFrame>
      <p:pic>
        <p:nvPicPr>
          <p:cNvPr id="5255" name="Picture 135" descr="C:\Users\BurlyLuo\AppData\Local\Temp\SNAGHTMLaee966a.PNG">
            <a:extLst>
              <a:ext uri="{FF2B5EF4-FFF2-40B4-BE49-F238E27FC236}">
                <a16:creationId xmlns:a16="http://schemas.microsoft.com/office/drawing/2014/main" id="{CBB14D6A-3F1A-4DC5-9117-15DD350A08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3747" y="1406803"/>
            <a:ext cx="4471401" cy="173517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2C05053-6039-4096-9A57-9DF341891E3C}"/>
              </a:ext>
            </a:extLst>
          </p:cNvPr>
          <p:cNvSpPr/>
          <p:nvPr/>
        </p:nvSpPr>
        <p:spPr>
          <a:xfrm>
            <a:off x="1343457" y="3117361"/>
            <a:ext cx="6096000" cy="430887"/>
          </a:xfrm>
          <a:prstGeom prst="rect">
            <a:avLst/>
          </a:prstGeom>
        </p:spPr>
        <p:txBody>
          <a:bodyPr>
            <a:spAutoFit/>
          </a:bodyPr>
          <a:lstStyle/>
          <a:p>
            <a:r>
              <a:rPr lang="zh-CN" altLang="en-US" sz="1100" dirty="0"/>
              <a:t>[root@k8s-1 ~]# curl 10.105.184.36:8080</a:t>
            </a:r>
          </a:p>
          <a:p>
            <a:r>
              <a:rPr lang="zh-CN" altLang="en-US" sz="1100" dirty="0">
                <a:solidFill>
                  <a:srgbClr val="FF0000"/>
                </a:solidFill>
              </a:rPr>
              <a:t>&lt;html&gt;&lt;body&gt;&lt;h1&gt;It works!&lt;/h1&gt;&lt;/body&gt;&lt;/html&gt;</a:t>
            </a:r>
          </a:p>
        </p:txBody>
      </p:sp>
      <p:pic>
        <p:nvPicPr>
          <p:cNvPr id="8" name="图片 7">
            <a:extLst>
              <a:ext uri="{FF2B5EF4-FFF2-40B4-BE49-F238E27FC236}">
                <a16:creationId xmlns:a16="http://schemas.microsoft.com/office/drawing/2014/main" id="{433B6DE3-F7E4-4E83-8DE7-B3202B8548E0}"/>
              </a:ext>
            </a:extLst>
          </p:cNvPr>
          <p:cNvPicPr>
            <a:picLocks noChangeAspect="1"/>
          </p:cNvPicPr>
          <p:nvPr/>
        </p:nvPicPr>
        <p:blipFill>
          <a:blip r:embed="rId13"/>
          <a:stretch>
            <a:fillRect/>
          </a:stretch>
        </p:blipFill>
        <p:spPr>
          <a:xfrm>
            <a:off x="6464882" y="1497625"/>
            <a:ext cx="4851001" cy="1623520"/>
          </a:xfrm>
          <a:prstGeom prst="rect">
            <a:avLst/>
          </a:prstGeom>
        </p:spPr>
      </p:pic>
      <p:pic>
        <p:nvPicPr>
          <p:cNvPr id="10" name="图片 9">
            <a:extLst>
              <a:ext uri="{FF2B5EF4-FFF2-40B4-BE49-F238E27FC236}">
                <a16:creationId xmlns:a16="http://schemas.microsoft.com/office/drawing/2014/main" id="{6B4CC776-5848-4B34-88EE-614577619159}"/>
              </a:ext>
            </a:extLst>
          </p:cNvPr>
          <p:cNvPicPr>
            <a:picLocks noChangeAspect="1"/>
          </p:cNvPicPr>
          <p:nvPr/>
        </p:nvPicPr>
        <p:blipFill>
          <a:blip r:embed="rId14"/>
          <a:stretch>
            <a:fillRect/>
          </a:stretch>
        </p:blipFill>
        <p:spPr>
          <a:xfrm>
            <a:off x="8255726" y="2676169"/>
            <a:ext cx="3068866" cy="752831"/>
          </a:xfrm>
          <a:prstGeom prst="rect">
            <a:avLst/>
          </a:prstGeom>
          <a:ln>
            <a:noFill/>
          </a:ln>
          <a:effectLst>
            <a:softEdge rad="112500"/>
          </a:effectLst>
        </p:spPr>
      </p:pic>
      <p:pic>
        <p:nvPicPr>
          <p:cNvPr id="12" name="图片 11">
            <a:extLst>
              <a:ext uri="{FF2B5EF4-FFF2-40B4-BE49-F238E27FC236}">
                <a16:creationId xmlns:a16="http://schemas.microsoft.com/office/drawing/2014/main" id="{75E41FC4-0D05-4C1E-82D8-6A6F41190181}"/>
              </a:ext>
            </a:extLst>
          </p:cNvPr>
          <p:cNvPicPr>
            <a:picLocks noChangeAspect="1"/>
          </p:cNvPicPr>
          <p:nvPr/>
        </p:nvPicPr>
        <p:blipFill>
          <a:blip r:embed="rId15"/>
          <a:stretch>
            <a:fillRect/>
          </a:stretch>
        </p:blipFill>
        <p:spPr>
          <a:xfrm>
            <a:off x="1423747" y="3919043"/>
            <a:ext cx="4604190" cy="1397819"/>
          </a:xfrm>
          <a:prstGeom prst="rect">
            <a:avLst/>
          </a:prstGeom>
        </p:spPr>
      </p:pic>
      <p:sp>
        <p:nvSpPr>
          <p:cNvPr id="20" name="矩形 19">
            <a:extLst>
              <a:ext uri="{FF2B5EF4-FFF2-40B4-BE49-F238E27FC236}">
                <a16:creationId xmlns:a16="http://schemas.microsoft.com/office/drawing/2014/main" id="{41C33B60-28D7-43E3-B81D-A8D060E7D551}"/>
              </a:ext>
            </a:extLst>
          </p:cNvPr>
          <p:cNvSpPr/>
          <p:nvPr/>
        </p:nvSpPr>
        <p:spPr>
          <a:xfrm>
            <a:off x="6556807" y="3830470"/>
            <a:ext cx="4650640" cy="577081"/>
          </a:xfrm>
          <a:prstGeom prst="rect">
            <a:avLst/>
          </a:prstGeom>
        </p:spPr>
        <p:txBody>
          <a:bodyPr wrap="square">
            <a:spAutoFit/>
          </a:bodyPr>
          <a:lstStyle/>
          <a:p>
            <a:r>
              <a:rPr lang="en-US" altLang="zh-CN" sz="1050" dirty="0"/>
              <a:t>ExternalName Service </a:t>
            </a:r>
            <a:r>
              <a:rPr lang="zh-CN" altLang="en-US" sz="1050" dirty="0"/>
              <a:t>是 </a:t>
            </a:r>
            <a:r>
              <a:rPr lang="en-US" altLang="zh-CN" sz="1050" dirty="0"/>
              <a:t>Service </a:t>
            </a:r>
            <a:r>
              <a:rPr lang="zh-CN" altLang="en-US" sz="1050" dirty="0"/>
              <a:t>的特例，它没有 </a:t>
            </a:r>
            <a:r>
              <a:rPr lang="en-US" altLang="zh-CN" sz="1050" dirty="0"/>
              <a:t>selector</a:t>
            </a:r>
            <a:r>
              <a:rPr lang="zh-CN" altLang="en-US" sz="1050" dirty="0"/>
              <a:t>，也没有定义任何的端⼝和 </a:t>
            </a:r>
            <a:r>
              <a:rPr lang="en-US" altLang="zh-CN" sz="1050" dirty="0"/>
              <a:t>Endpoint</a:t>
            </a:r>
            <a:r>
              <a:rPr lang="zh-CN" altLang="en-US" sz="1050" dirty="0"/>
              <a:t>。 相反地，对于运⾏在集群外部的服务，它通过返回该外部服务的别名这种⽅式来提供服务</a:t>
            </a:r>
          </a:p>
        </p:txBody>
      </p:sp>
      <p:sp>
        <p:nvSpPr>
          <p:cNvPr id="16" name="矩形 15">
            <a:extLst>
              <a:ext uri="{FF2B5EF4-FFF2-40B4-BE49-F238E27FC236}">
                <a16:creationId xmlns:a16="http://schemas.microsoft.com/office/drawing/2014/main" id="{4C52FF6E-472C-4BDF-B122-BFC39316A209}"/>
              </a:ext>
            </a:extLst>
          </p:cNvPr>
          <p:cNvSpPr/>
          <p:nvPr/>
        </p:nvSpPr>
        <p:spPr>
          <a:xfrm>
            <a:off x="6556807" y="4523926"/>
            <a:ext cx="4204869" cy="307777"/>
          </a:xfrm>
          <a:prstGeom prst="rect">
            <a:avLst/>
          </a:prstGeom>
        </p:spPr>
        <p:txBody>
          <a:bodyPr wrap="none">
            <a:spAutoFit/>
          </a:bodyPr>
          <a:lstStyle/>
          <a:p>
            <a:r>
              <a:rPr lang="en-US" altLang="zh-CN" sz="1400" dirty="0"/>
              <a:t>https://blog.csdn.net/ismr_m/article/details/52960205</a:t>
            </a:r>
            <a:endParaRPr lang="zh-CN" altLang="en-US" sz="1400" dirty="0"/>
          </a:p>
        </p:txBody>
      </p:sp>
    </p:spTree>
    <p:extLst>
      <p:ext uri="{BB962C8B-B14F-4D97-AF65-F5344CB8AC3E}">
        <p14:creationId xmlns:p14="http://schemas.microsoft.com/office/powerpoint/2010/main" val="8093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注: 线形 35">
            <a:extLst>
              <a:ext uri="{FF2B5EF4-FFF2-40B4-BE49-F238E27FC236}">
                <a16:creationId xmlns:a16="http://schemas.microsoft.com/office/drawing/2014/main" id="{19D6B273-4112-47ED-94F0-BD2394F5BBD5}"/>
              </a:ext>
            </a:extLst>
          </p:cNvPr>
          <p:cNvSpPr/>
          <p:nvPr/>
        </p:nvSpPr>
        <p:spPr>
          <a:xfrm rot="16200000" flipH="1">
            <a:off x="5817983" y="4413939"/>
            <a:ext cx="318724" cy="2390399"/>
          </a:xfrm>
          <a:prstGeom prst="borderCallout1">
            <a:avLst>
              <a:gd name="adj1" fmla="val 53229"/>
              <a:gd name="adj2" fmla="val -58342"/>
              <a:gd name="adj3" fmla="val 53528"/>
              <a:gd name="adj4" fmla="val -217319"/>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34" name="标注: 线形 33">
            <a:extLst>
              <a:ext uri="{FF2B5EF4-FFF2-40B4-BE49-F238E27FC236}">
                <a16:creationId xmlns:a16="http://schemas.microsoft.com/office/drawing/2014/main" id="{0C6BBAFD-10F9-4E7D-A034-B14AA7D97E94}"/>
              </a:ext>
            </a:extLst>
          </p:cNvPr>
          <p:cNvSpPr/>
          <p:nvPr/>
        </p:nvSpPr>
        <p:spPr>
          <a:xfrm rot="16200000">
            <a:off x="5793877" y="1081241"/>
            <a:ext cx="369332" cy="2290571"/>
          </a:xfrm>
          <a:prstGeom prst="borderCallout1">
            <a:avLst>
              <a:gd name="adj1" fmla="val 52865"/>
              <a:gd name="adj2" fmla="val -6428"/>
              <a:gd name="adj3" fmla="val 52799"/>
              <a:gd name="adj4" fmla="val -108026"/>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33" name="标注: 线形 32">
            <a:extLst>
              <a:ext uri="{FF2B5EF4-FFF2-40B4-BE49-F238E27FC236}">
                <a16:creationId xmlns:a16="http://schemas.microsoft.com/office/drawing/2014/main" id="{6D94FB34-47F6-4865-A299-88B5A9F1D654}"/>
              </a:ext>
            </a:extLst>
          </p:cNvPr>
          <p:cNvSpPr/>
          <p:nvPr/>
        </p:nvSpPr>
        <p:spPr>
          <a:xfrm flipH="1">
            <a:off x="1101630" y="2474047"/>
            <a:ext cx="3731625" cy="323192"/>
          </a:xfrm>
          <a:prstGeom prst="borderCallout1">
            <a:avLst>
              <a:gd name="adj1" fmla="val 59441"/>
              <a:gd name="adj2" fmla="val -1172"/>
              <a:gd name="adj3" fmla="val 223295"/>
              <a:gd name="adj4" fmla="val -11411"/>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32" name="标注: 线形 31">
            <a:extLst>
              <a:ext uri="{FF2B5EF4-FFF2-40B4-BE49-F238E27FC236}">
                <a16:creationId xmlns:a16="http://schemas.microsoft.com/office/drawing/2014/main" id="{C48B7EE3-D1B1-452E-B219-C1977D8D9E70}"/>
              </a:ext>
            </a:extLst>
          </p:cNvPr>
          <p:cNvSpPr/>
          <p:nvPr/>
        </p:nvSpPr>
        <p:spPr>
          <a:xfrm flipH="1">
            <a:off x="1679766" y="3789113"/>
            <a:ext cx="2005677" cy="338558"/>
          </a:xfrm>
          <a:prstGeom prst="borderCallout1">
            <a:avLst>
              <a:gd name="adj1" fmla="val 41900"/>
              <a:gd name="adj2" fmla="val -9574"/>
              <a:gd name="adj3" fmla="val 40476"/>
              <a:gd name="adj4" fmla="val -67180"/>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31" name="标注: 线形 30">
            <a:extLst>
              <a:ext uri="{FF2B5EF4-FFF2-40B4-BE49-F238E27FC236}">
                <a16:creationId xmlns:a16="http://schemas.microsoft.com/office/drawing/2014/main" id="{A48D972F-5346-4E8C-9AEB-456698A778BA}"/>
              </a:ext>
            </a:extLst>
          </p:cNvPr>
          <p:cNvSpPr/>
          <p:nvPr/>
        </p:nvSpPr>
        <p:spPr>
          <a:xfrm flipH="1">
            <a:off x="1101631" y="4942896"/>
            <a:ext cx="3731625" cy="318725"/>
          </a:xfrm>
          <a:prstGeom prst="borderCallout1">
            <a:avLst>
              <a:gd name="adj1" fmla="val 59441"/>
              <a:gd name="adj2" fmla="val -1172"/>
              <a:gd name="adj3" fmla="val -110751"/>
              <a:gd name="adj4" fmla="val -14382"/>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30" name="标注: 线形 29">
            <a:extLst>
              <a:ext uri="{FF2B5EF4-FFF2-40B4-BE49-F238E27FC236}">
                <a16:creationId xmlns:a16="http://schemas.microsoft.com/office/drawing/2014/main" id="{B251CBCD-EC26-4D3D-9940-05037C444423}"/>
              </a:ext>
            </a:extLst>
          </p:cNvPr>
          <p:cNvSpPr/>
          <p:nvPr/>
        </p:nvSpPr>
        <p:spPr>
          <a:xfrm>
            <a:off x="7123825" y="4942505"/>
            <a:ext cx="4256573" cy="318725"/>
          </a:xfrm>
          <a:prstGeom prst="borderCallout1">
            <a:avLst>
              <a:gd name="adj1" fmla="val 59441"/>
              <a:gd name="adj2" fmla="val -1172"/>
              <a:gd name="adj3" fmla="val -75231"/>
              <a:gd name="adj4" fmla="val -14191"/>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29" name="标注: 线形 28">
            <a:extLst>
              <a:ext uri="{FF2B5EF4-FFF2-40B4-BE49-F238E27FC236}">
                <a16:creationId xmlns:a16="http://schemas.microsoft.com/office/drawing/2014/main" id="{BE672E29-D372-44A8-946C-A682C3675572}"/>
              </a:ext>
            </a:extLst>
          </p:cNvPr>
          <p:cNvSpPr/>
          <p:nvPr/>
        </p:nvSpPr>
        <p:spPr>
          <a:xfrm>
            <a:off x="8374549" y="3776715"/>
            <a:ext cx="2033511" cy="338558"/>
          </a:xfrm>
          <a:prstGeom prst="borderCallout1">
            <a:avLst>
              <a:gd name="adj1" fmla="val 41900"/>
              <a:gd name="adj2" fmla="val -9574"/>
              <a:gd name="adj3" fmla="val 45621"/>
              <a:gd name="adj4" fmla="val -107855"/>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28" name="标注: 线形 27">
            <a:extLst>
              <a:ext uri="{FF2B5EF4-FFF2-40B4-BE49-F238E27FC236}">
                <a16:creationId xmlns:a16="http://schemas.microsoft.com/office/drawing/2014/main" id="{F77F8F30-FD55-416D-9724-65EB46A1E9F5}"/>
              </a:ext>
            </a:extLst>
          </p:cNvPr>
          <p:cNvSpPr/>
          <p:nvPr/>
        </p:nvSpPr>
        <p:spPr>
          <a:xfrm>
            <a:off x="7123826" y="2514534"/>
            <a:ext cx="4256573" cy="318725"/>
          </a:xfrm>
          <a:prstGeom prst="borderCallout1">
            <a:avLst>
              <a:gd name="adj1" fmla="val 59441"/>
              <a:gd name="adj2" fmla="val -1172"/>
              <a:gd name="adj3" fmla="val 211662"/>
              <a:gd name="adj4" fmla="val -11327"/>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2" name="文本框 1">
            <a:extLst>
              <a:ext uri="{FF2B5EF4-FFF2-40B4-BE49-F238E27FC236}">
                <a16:creationId xmlns:a16="http://schemas.microsoft.com/office/drawing/2014/main" id="{20DBDD97-AC49-4014-96BB-2D29FD3F3565}"/>
              </a:ext>
            </a:extLst>
          </p:cNvPr>
          <p:cNvSpPr txBox="1"/>
          <p:nvPr/>
        </p:nvSpPr>
        <p:spPr>
          <a:xfrm>
            <a:off x="903031" y="632452"/>
            <a:ext cx="4818503" cy="369332"/>
          </a:xfrm>
          <a:prstGeom prst="rect">
            <a:avLst/>
          </a:prstGeom>
          <a:noFill/>
        </p:spPr>
        <p:txBody>
          <a:bodyPr wrap="square" rtlCol="0">
            <a:spAutoFit/>
          </a:bodyPr>
          <a:lstStyle/>
          <a:p>
            <a:r>
              <a:rPr lang="en-US" altLang="zh-CN" b="1" dirty="0"/>
              <a:t>Kubernetes</a:t>
            </a:r>
            <a:endParaRPr lang="zh-CN" altLang="en-US" b="1" dirty="0"/>
          </a:p>
        </p:txBody>
      </p:sp>
      <p:sp>
        <p:nvSpPr>
          <p:cNvPr id="3" name="文本框 2">
            <a:extLst>
              <a:ext uri="{FF2B5EF4-FFF2-40B4-BE49-F238E27FC236}">
                <a16:creationId xmlns:a16="http://schemas.microsoft.com/office/drawing/2014/main" id="{34B58555-1F4D-4441-BDC2-BFDFA8A5710B}"/>
              </a:ext>
            </a:extLst>
          </p:cNvPr>
          <p:cNvSpPr txBox="1"/>
          <p:nvPr/>
        </p:nvSpPr>
        <p:spPr>
          <a:xfrm flipH="1">
            <a:off x="1163137" y="1001784"/>
            <a:ext cx="10614662" cy="338554"/>
          </a:xfrm>
          <a:prstGeom prst="rect">
            <a:avLst/>
          </a:prstGeom>
          <a:noFill/>
        </p:spPr>
        <p:txBody>
          <a:bodyPr wrap="square" rtlCol="0">
            <a:spAutoFit/>
          </a:bodyPr>
          <a:lstStyle/>
          <a:p>
            <a:r>
              <a:rPr lang="en-US" altLang="zh-CN" sz="1600" b="1" dirty="0"/>
              <a:t>Kubernetes is an open-source system for automating deployment, scaling, and management of containerized applications.</a:t>
            </a:r>
            <a:endParaRPr lang="zh-CN" altLang="en-US" sz="1600" b="1" dirty="0"/>
          </a:p>
        </p:txBody>
      </p:sp>
      <p:sp>
        <p:nvSpPr>
          <p:cNvPr id="5" name="文本框 4">
            <a:extLst>
              <a:ext uri="{FF2B5EF4-FFF2-40B4-BE49-F238E27FC236}">
                <a16:creationId xmlns:a16="http://schemas.microsoft.com/office/drawing/2014/main" id="{F1EAEC7E-EEFF-4D62-BD26-EB2E5F48D808}"/>
              </a:ext>
            </a:extLst>
          </p:cNvPr>
          <p:cNvSpPr txBox="1"/>
          <p:nvPr/>
        </p:nvSpPr>
        <p:spPr>
          <a:xfrm flipH="1">
            <a:off x="876903" y="5856216"/>
            <a:ext cx="6362998" cy="338554"/>
          </a:xfrm>
          <a:prstGeom prst="rect">
            <a:avLst/>
          </a:prstGeom>
          <a:noFill/>
        </p:spPr>
        <p:txBody>
          <a:bodyPr wrap="square" rtlCol="0">
            <a:spAutoFit/>
          </a:bodyPr>
          <a:lstStyle/>
          <a:p>
            <a:r>
              <a:rPr lang="en-US" altLang="zh-CN" sz="1600" dirty="0"/>
              <a:t>For more information:</a:t>
            </a:r>
            <a:r>
              <a:rPr lang="zh-CN" altLang="en-US" sz="1600" dirty="0"/>
              <a:t> </a:t>
            </a:r>
            <a:r>
              <a:rPr lang="en-US" altLang="zh-CN" sz="1600" dirty="0"/>
              <a:t>https://kubernetes.io/</a:t>
            </a:r>
            <a:endParaRPr lang="zh-CN" altLang="en-US" sz="1600" dirty="0"/>
          </a:p>
        </p:txBody>
      </p:sp>
      <p:sp>
        <p:nvSpPr>
          <p:cNvPr id="6" name="文本框 5">
            <a:extLst>
              <a:ext uri="{FF2B5EF4-FFF2-40B4-BE49-F238E27FC236}">
                <a16:creationId xmlns:a16="http://schemas.microsoft.com/office/drawing/2014/main" id="{0AB4E487-778E-4A88-B5FF-A7171B638C85}"/>
              </a:ext>
            </a:extLst>
          </p:cNvPr>
          <p:cNvSpPr txBox="1"/>
          <p:nvPr/>
        </p:nvSpPr>
        <p:spPr>
          <a:xfrm>
            <a:off x="1163137" y="1440654"/>
            <a:ext cx="2373855" cy="369332"/>
          </a:xfrm>
          <a:prstGeom prst="rect">
            <a:avLst/>
          </a:prstGeom>
          <a:noFill/>
        </p:spPr>
        <p:txBody>
          <a:bodyPr wrap="none" rtlCol="0">
            <a:spAutoFit/>
          </a:bodyPr>
          <a:lstStyle/>
          <a:p>
            <a:r>
              <a:rPr lang="en-US" altLang="zh-CN" b="1" dirty="0">
                <a:solidFill>
                  <a:srgbClr val="FF0000"/>
                </a:solidFill>
              </a:rPr>
              <a:t>Kubernetes Features</a:t>
            </a:r>
            <a:r>
              <a:rPr lang="zh-CN" altLang="en-US" b="1" dirty="0">
                <a:solidFill>
                  <a:srgbClr val="FF0000"/>
                </a:solidFill>
              </a:rPr>
              <a:t>：</a:t>
            </a:r>
          </a:p>
        </p:txBody>
      </p:sp>
      <p:pic>
        <p:nvPicPr>
          <p:cNvPr id="10" name="图片 9">
            <a:extLst>
              <a:ext uri="{FF2B5EF4-FFF2-40B4-BE49-F238E27FC236}">
                <a16:creationId xmlns:a16="http://schemas.microsoft.com/office/drawing/2014/main" id="{D12BC089-8BF2-4151-95C6-CAEF141B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17" y="2884987"/>
            <a:ext cx="1800624" cy="1757547"/>
          </a:xfrm>
          <a:prstGeom prst="rect">
            <a:avLst/>
          </a:prstGeom>
        </p:spPr>
      </p:pic>
      <p:sp>
        <p:nvSpPr>
          <p:cNvPr id="11" name="矩形 10">
            <a:extLst>
              <a:ext uri="{FF2B5EF4-FFF2-40B4-BE49-F238E27FC236}">
                <a16:creationId xmlns:a16="http://schemas.microsoft.com/office/drawing/2014/main" id="{3FE5054F-69DD-4A82-B124-87A674A86938}"/>
              </a:ext>
            </a:extLst>
          </p:cNvPr>
          <p:cNvSpPr/>
          <p:nvPr/>
        </p:nvSpPr>
        <p:spPr>
          <a:xfrm>
            <a:off x="1553928" y="2439090"/>
            <a:ext cx="2377574" cy="369332"/>
          </a:xfrm>
          <a:prstGeom prst="rect">
            <a:avLst/>
          </a:prstGeom>
        </p:spPr>
        <p:txBody>
          <a:bodyPr wrap="none">
            <a:spAutoFit/>
          </a:bodyPr>
          <a:lstStyle/>
          <a:p>
            <a:r>
              <a:rPr lang="en-US" altLang="zh-CN" dirty="0">
                <a:solidFill>
                  <a:srgbClr val="000000"/>
                </a:solidFill>
                <a:latin typeface="Roboto"/>
                <a:hlinkClick r:id="rId4"/>
              </a:rPr>
              <a:t>Automatic </a:t>
            </a:r>
            <a:r>
              <a:rPr lang="en-US" altLang="zh-CN" dirty="0">
                <a:solidFill>
                  <a:schemeClr val="accent5">
                    <a:lumMod val="10000"/>
                  </a:schemeClr>
                </a:solidFill>
                <a:latin typeface="Roboto"/>
                <a:hlinkClick r:id="rId4"/>
              </a:rPr>
              <a:t>binpac</a:t>
            </a:r>
            <a:r>
              <a:rPr lang="en-US" altLang="zh-CN" dirty="0">
                <a:solidFill>
                  <a:srgbClr val="000000"/>
                </a:solidFill>
                <a:latin typeface="Roboto"/>
                <a:hlinkClick r:id="rId4"/>
              </a:rPr>
              <a:t>king</a:t>
            </a:r>
            <a:endParaRPr lang="en-US" altLang="zh-CN" b="0" i="0" dirty="0">
              <a:solidFill>
                <a:srgbClr val="000000"/>
              </a:solidFill>
              <a:effectLst/>
              <a:latin typeface="Roboto"/>
            </a:endParaRPr>
          </a:p>
        </p:txBody>
      </p:sp>
      <p:sp>
        <p:nvSpPr>
          <p:cNvPr id="12" name="矩形 11">
            <a:extLst>
              <a:ext uri="{FF2B5EF4-FFF2-40B4-BE49-F238E27FC236}">
                <a16:creationId xmlns:a16="http://schemas.microsoft.com/office/drawing/2014/main" id="{0A465B97-D939-445D-83AE-03CB150B4DAF}"/>
              </a:ext>
            </a:extLst>
          </p:cNvPr>
          <p:cNvSpPr/>
          <p:nvPr/>
        </p:nvSpPr>
        <p:spPr>
          <a:xfrm>
            <a:off x="1739876" y="3773726"/>
            <a:ext cx="2005677" cy="369332"/>
          </a:xfrm>
          <a:prstGeom prst="rect">
            <a:avLst/>
          </a:prstGeom>
        </p:spPr>
        <p:txBody>
          <a:bodyPr wrap="square">
            <a:spAutoFit/>
          </a:bodyPr>
          <a:lstStyle/>
          <a:p>
            <a:r>
              <a:rPr lang="en-US" altLang="zh-CN" dirty="0">
                <a:solidFill>
                  <a:srgbClr val="000000"/>
                </a:solidFill>
                <a:latin typeface="Roboto"/>
                <a:hlinkClick r:id="rId5"/>
              </a:rPr>
              <a:t>Horizontal scaling</a:t>
            </a:r>
            <a:endParaRPr lang="en-US" altLang="zh-CN" b="0" i="0" dirty="0">
              <a:solidFill>
                <a:srgbClr val="000000"/>
              </a:solidFill>
              <a:effectLst/>
              <a:latin typeface="Roboto"/>
            </a:endParaRPr>
          </a:p>
        </p:txBody>
      </p:sp>
      <p:sp>
        <p:nvSpPr>
          <p:cNvPr id="13" name="矩形 12">
            <a:extLst>
              <a:ext uri="{FF2B5EF4-FFF2-40B4-BE49-F238E27FC236}">
                <a16:creationId xmlns:a16="http://schemas.microsoft.com/office/drawing/2014/main" id="{ED197A21-810D-4110-8493-AE47871E724A}"/>
              </a:ext>
            </a:extLst>
          </p:cNvPr>
          <p:cNvSpPr/>
          <p:nvPr/>
        </p:nvSpPr>
        <p:spPr>
          <a:xfrm>
            <a:off x="1076793" y="4893938"/>
            <a:ext cx="3531736" cy="369332"/>
          </a:xfrm>
          <a:prstGeom prst="rect">
            <a:avLst/>
          </a:prstGeom>
        </p:spPr>
        <p:txBody>
          <a:bodyPr wrap="none">
            <a:spAutoFit/>
          </a:bodyPr>
          <a:lstStyle/>
          <a:p>
            <a:r>
              <a:rPr lang="en-US" altLang="zh-CN" dirty="0">
                <a:solidFill>
                  <a:srgbClr val="000000"/>
                </a:solidFill>
                <a:latin typeface="Roboto"/>
                <a:hlinkClick r:id="rId6"/>
              </a:rPr>
              <a:t>Automated rollouts and rollbacks</a:t>
            </a:r>
            <a:endParaRPr lang="en-US" altLang="zh-CN" b="0" i="0" dirty="0">
              <a:solidFill>
                <a:srgbClr val="000000"/>
              </a:solidFill>
              <a:effectLst/>
              <a:latin typeface="Roboto"/>
            </a:endParaRPr>
          </a:p>
        </p:txBody>
      </p:sp>
      <p:sp>
        <p:nvSpPr>
          <p:cNvPr id="14" name="矩形 13">
            <a:extLst>
              <a:ext uri="{FF2B5EF4-FFF2-40B4-BE49-F238E27FC236}">
                <a16:creationId xmlns:a16="http://schemas.microsoft.com/office/drawing/2014/main" id="{79D13F06-272D-4635-9F81-2EF5CA45AE45}"/>
              </a:ext>
            </a:extLst>
          </p:cNvPr>
          <p:cNvSpPr/>
          <p:nvPr/>
        </p:nvSpPr>
        <p:spPr>
          <a:xfrm>
            <a:off x="4764729" y="5362543"/>
            <a:ext cx="2390398" cy="369332"/>
          </a:xfrm>
          <a:prstGeom prst="rect">
            <a:avLst/>
          </a:prstGeom>
          <a:ln w="19050">
            <a:solidFill>
              <a:schemeClr val="accent4">
                <a:lumMod val="75000"/>
              </a:schemeClr>
            </a:solidFill>
          </a:ln>
        </p:spPr>
        <p:txBody>
          <a:bodyPr wrap="none">
            <a:spAutoFit/>
          </a:bodyPr>
          <a:lstStyle/>
          <a:p>
            <a:r>
              <a:rPr lang="en-US" altLang="zh-CN" dirty="0">
                <a:solidFill>
                  <a:srgbClr val="000000"/>
                </a:solidFill>
                <a:latin typeface="Roboto"/>
                <a:hlinkClick r:id="rId7"/>
              </a:rPr>
              <a:t>Storage orchestration</a:t>
            </a:r>
            <a:endParaRPr lang="en-US" altLang="zh-CN" b="0" i="0" dirty="0">
              <a:solidFill>
                <a:srgbClr val="000000"/>
              </a:solidFill>
              <a:effectLst/>
              <a:latin typeface="Roboto"/>
            </a:endParaRPr>
          </a:p>
        </p:txBody>
      </p:sp>
      <p:sp>
        <p:nvSpPr>
          <p:cNvPr id="15" name="矩形 14">
            <a:extLst>
              <a:ext uri="{FF2B5EF4-FFF2-40B4-BE49-F238E27FC236}">
                <a16:creationId xmlns:a16="http://schemas.microsoft.com/office/drawing/2014/main" id="{B0325BA5-D246-4F6D-94CB-AE2A10D3FA92}"/>
              </a:ext>
            </a:extLst>
          </p:cNvPr>
          <p:cNvSpPr/>
          <p:nvPr/>
        </p:nvSpPr>
        <p:spPr>
          <a:xfrm>
            <a:off x="8757725" y="3745941"/>
            <a:ext cx="2077575" cy="369332"/>
          </a:xfrm>
          <a:prstGeom prst="rect">
            <a:avLst/>
          </a:prstGeom>
        </p:spPr>
        <p:txBody>
          <a:bodyPr wrap="square">
            <a:spAutoFit/>
          </a:bodyPr>
          <a:lstStyle/>
          <a:p>
            <a:r>
              <a:rPr lang="en-US" altLang="zh-CN" dirty="0">
                <a:solidFill>
                  <a:srgbClr val="000000"/>
                </a:solidFill>
                <a:latin typeface="Roboto"/>
                <a:hlinkClick r:id="rId8"/>
              </a:rPr>
              <a:t>Self-healing</a:t>
            </a:r>
            <a:endParaRPr lang="en-US" altLang="zh-CN" b="0" i="0" dirty="0">
              <a:solidFill>
                <a:srgbClr val="000000"/>
              </a:solidFill>
              <a:effectLst/>
              <a:latin typeface="Roboto"/>
            </a:endParaRPr>
          </a:p>
        </p:txBody>
      </p:sp>
      <p:sp>
        <p:nvSpPr>
          <p:cNvPr id="16" name="矩形 15">
            <a:extLst>
              <a:ext uri="{FF2B5EF4-FFF2-40B4-BE49-F238E27FC236}">
                <a16:creationId xmlns:a16="http://schemas.microsoft.com/office/drawing/2014/main" id="{13A90865-79A5-4C3C-BC4C-D48CC3A3ED7F}"/>
              </a:ext>
            </a:extLst>
          </p:cNvPr>
          <p:cNvSpPr/>
          <p:nvPr/>
        </p:nvSpPr>
        <p:spPr>
          <a:xfrm>
            <a:off x="7291199" y="2467989"/>
            <a:ext cx="3993401" cy="369332"/>
          </a:xfrm>
          <a:prstGeom prst="rect">
            <a:avLst/>
          </a:prstGeom>
        </p:spPr>
        <p:txBody>
          <a:bodyPr wrap="none">
            <a:spAutoFit/>
          </a:bodyPr>
          <a:lstStyle/>
          <a:p>
            <a:r>
              <a:rPr lang="en-US" altLang="zh-CN" dirty="0">
                <a:solidFill>
                  <a:srgbClr val="000000"/>
                </a:solidFill>
                <a:latin typeface="Roboto"/>
                <a:hlinkClick r:id="rId9"/>
              </a:rPr>
              <a:t>Service discovery and load balancing</a:t>
            </a:r>
            <a:endParaRPr lang="en-US" altLang="zh-CN" b="0" i="0" dirty="0">
              <a:solidFill>
                <a:srgbClr val="000000"/>
              </a:solidFill>
              <a:effectLst/>
              <a:latin typeface="Roboto"/>
            </a:endParaRPr>
          </a:p>
        </p:txBody>
      </p:sp>
      <p:sp>
        <p:nvSpPr>
          <p:cNvPr id="17" name="矩形 16">
            <a:extLst>
              <a:ext uri="{FF2B5EF4-FFF2-40B4-BE49-F238E27FC236}">
                <a16:creationId xmlns:a16="http://schemas.microsoft.com/office/drawing/2014/main" id="{2ECF6A8F-C19D-409F-B32F-8B136826C5B8}"/>
              </a:ext>
            </a:extLst>
          </p:cNvPr>
          <p:cNvSpPr/>
          <p:nvPr/>
        </p:nvSpPr>
        <p:spPr>
          <a:xfrm>
            <a:off x="7239902" y="4891898"/>
            <a:ext cx="4095993" cy="369332"/>
          </a:xfrm>
          <a:prstGeom prst="rect">
            <a:avLst/>
          </a:prstGeom>
        </p:spPr>
        <p:txBody>
          <a:bodyPr wrap="none">
            <a:spAutoFit/>
          </a:bodyPr>
          <a:lstStyle/>
          <a:p>
            <a:r>
              <a:rPr lang="en-US" altLang="zh-CN" dirty="0">
                <a:solidFill>
                  <a:srgbClr val="0070C0"/>
                </a:solidFill>
                <a:latin typeface="Roboto"/>
                <a:hlinkClick r:id="rId10"/>
              </a:rPr>
              <a:t>Secret</a:t>
            </a:r>
            <a:r>
              <a:rPr lang="en-US" altLang="zh-CN" dirty="0">
                <a:solidFill>
                  <a:srgbClr val="0070C0"/>
                </a:solidFill>
                <a:latin typeface="Roboto"/>
              </a:rPr>
              <a:t> and </a:t>
            </a:r>
            <a:r>
              <a:rPr lang="en-US" altLang="zh-CN" dirty="0">
                <a:solidFill>
                  <a:srgbClr val="0070C0"/>
                </a:solidFill>
                <a:latin typeface="Roboto"/>
                <a:hlinkClick r:id="rId11"/>
              </a:rPr>
              <a:t>configuration</a:t>
            </a:r>
            <a:r>
              <a:rPr lang="en-US" altLang="zh-CN" dirty="0">
                <a:solidFill>
                  <a:srgbClr val="0070C0"/>
                </a:solidFill>
                <a:latin typeface="Roboto"/>
              </a:rPr>
              <a:t> management</a:t>
            </a:r>
          </a:p>
        </p:txBody>
      </p:sp>
      <p:sp>
        <p:nvSpPr>
          <p:cNvPr id="18" name="矩形 17">
            <a:extLst>
              <a:ext uri="{FF2B5EF4-FFF2-40B4-BE49-F238E27FC236}">
                <a16:creationId xmlns:a16="http://schemas.microsoft.com/office/drawing/2014/main" id="{BF125739-898E-4638-96B9-F33E713863C7}"/>
              </a:ext>
            </a:extLst>
          </p:cNvPr>
          <p:cNvSpPr/>
          <p:nvPr/>
        </p:nvSpPr>
        <p:spPr>
          <a:xfrm>
            <a:off x="4833253" y="2040023"/>
            <a:ext cx="2290572" cy="369332"/>
          </a:xfrm>
          <a:prstGeom prst="rect">
            <a:avLst/>
          </a:prstGeom>
          <a:ln w="19050">
            <a:solidFill>
              <a:schemeClr val="tx1"/>
            </a:solidFill>
          </a:ln>
        </p:spPr>
        <p:txBody>
          <a:bodyPr wrap="square">
            <a:spAutoFit/>
          </a:bodyPr>
          <a:lstStyle/>
          <a:p>
            <a:pPr algn="ctr"/>
            <a:r>
              <a:rPr lang="en-US" altLang="zh-CN" dirty="0">
                <a:solidFill>
                  <a:srgbClr val="000000"/>
                </a:solidFill>
                <a:latin typeface="Roboto"/>
                <a:hlinkClick r:id="rId12"/>
              </a:rPr>
              <a:t>Batch execution</a:t>
            </a:r>
            <a:endParaRPr lang="en-US" altLang="zh-CN" b="0" i="0" dirty="0">
              <a:solidFill>
                <a:srgbClr val="000000"/>
              </a:solidFill>
              <a:effectLst/>
              <a:latin typeface="Roboto"/>
            </a:endParaRPr>
          </a:p>
        </p:txBody>
      </p:sp>
    </p:spTree>
    <p:extLst>
      <p:ext uri="{BB962C8B-B14F-4D97-AF65-F5344CB8AC3E}">
        <p14:creationId xmlns:p14="http://schemas.microsoft.com/office/powerpoint/2010/main" val="97102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注: 线形 14">
            <a:extLst>
              <a:ext uri="{FF2B5EF4-FFF2-40B4-BE49-F238E27FC236}">
                <a16:creationId xmlns:a16="http://schemas.microsoft.com/office/drawing/2014/main" id="{B1BD519E-52F5-45AC-BD43-25DAF00E2741}"/>
              </a:ext>
            </a:extLst>
          </p:cNvPr>
          <p:cNvSpPr/>
          <p:nvPr/>
        </p:nvSpPr>
        <p:spPr>
          <a:xfrm>
            <a:off x="4294353" y="1432080"/>
            <a:ext cx="6937895" cy="253917"/>
          </a:xfrm>
          <a:prstGeom prst="borderCallout1">
            <a:avLst>
              <a:gd name="adj1" fmla="val 43464"/>
              <a:gd name="adj2" fmla="val -1484"/>
              <a:gd name="adj3" fmla="val 309067"/>
              <a:gd name="adj4" fmla="val -22152"/>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1000" dirty="0"/>
              <a:t>.</a:t>
            </a:r>
            <a:r>
              <a:rPr lang="en-US" altLang="zh-CN" sz="1000" dirty="0" err="1"/>
              <a:t>spec.minReadySeconds</a:t>
            </a:r>
            <a:r>
              <a:rPr lang="en-US" altLang="zh-CN" sz="1000" dirty="0"/>
              <a:t>: </a:t>
            </a:r>
            <a:r>
              <a:rPr lang="zh-CN" altLang="en-US" sz="1000" dirty="0"/>
              <a:t>新创建的</a:t>
            </a:r>
            <a:r>
              <a:rPr lang="en-US" altLang="zh-CN" sz="1000" dirty="0"/>
              <a:t>Pod</a:t>
            </a:r>
            <a:r>
              <a:rPr lang="zh-CN" altLang="en-US" sz="1000" dirty="0"/>
              <a:t>状态为</a:t>
            </a:r>
            <a:r>
              <a:rPr lang="en-US" altLang="zh-CN" sz="1000" dirty="0"/>
              <a:t>Ready</a:t>
            </a:r>
            <a:r>
              <a:rPr lang="zh-CN" altLang="en-US" sz="1000" dirty="0"/>
              <a:t>持续的时间至少为</a:t>
            </a:r>
            <a:r>
              <a:rPr lang="en-US" altLang="zh-CN" sz="1000" dirty="0"/>
              <a:t>.</a:t>
            </a:r>
            <a:r>
              <a:rPr lang="en-US" altLang="zh-CN" sz="1000" dirty="0" err="1"/>
              <a:t>spec.minReadySeconds</a:t>
            </a:r>
            <a:r>
              <a:rPr lang="zh-CN" altLang="en-US" sz="1000" dirty="0"/>
              <a:t>才认为</a:t>
            </a:r>
            <a:r>
              <a:rPr lang="en-US" altLang="zh-CN" sz="1000" dirty="0"/>
              <a:t>Pod Available(Ready)</a:t>
            </a:r>
          </a:p>
        </p:txBody>
      </p:sp>
      <p:sp>
        <p:nvSpPr>
          <p:cNvPr id="4" name="文本框 3">
            <a:extLst>
              <a:ext uri="{FF2B5EF4-FFF2-40B4-BE49-F238E27FC236}">
                <a16:creationId xmlns:a16="http://schemas.microsoft.com/office/drawing/2014/main" id="{1D449CBE-D522-4089-9075-584C9684987E}"/>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Service</a:t>
            </a:r>
            <a:r>
              <a:rPr lang="zh-CN" altLang="en-US" dirty="0"/>
              <a:t>更新方案</a:t>
            </a:r>
            <a:r>
              <a:rPr lang="en-US" altLang="zh-CN" dirty="0"/>
              <a:t>[Rolling-update]</a:t>
            </a:r>
            <a:endParaRPr lang="zh-CN" altLang="en-US" dirty="0"/>
          </a:p>
        </p:txBody>
      </p:sp>
      <p:sp>
        <p:nvSpPr>
          <p:cNvPr id="3" name="文本框 2">
            <a:extLst>
              <a:ext uri="{FF2B5EF4-FFF2-40B4-BE49-F238E27FC236}">
                <a16:creationId xmlns:a16="http://schemas.microsoft.com/office/drawing/2014/main" id="{89836410-CAE3-4F73-9C43-A439F2DC23EC}"/>
              </a:ext>
            </a:extLst>
          </p:cNvPr>
          <p:cNvSpPr txBox="1"/>
          <p:nvPr/>
        </p:nvSpPr>
        <p:spPr>
          <a:xfrm>
            <a:off x="1175657" y="1349829"/>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242D49B0-2977-44B9-8609-54C341708172}"/>
              </a:ext>
            </a:extLst>
          </p:cNvPr>
          <p:cNvSpPr txBox="1"/>
          <p:nvPr/>
        </p:nvSpPr>
        <p:spPr>
          <a:xfrm>
            <a:off x="1428207" y="1001784"/>
            <a:ext cx="9588136" cy="430887"/>
          </a:xfrm>
          <a:prstGeom prst="rect">
            <a:avLst/>
          </a:prstGeom>
          <a:noFill/>
        </p:spPr>
        <p:txBody>
          <a:bodyPr wrap="square" rtlCol="0">
            <a:spAutoFit/>
          </a:bodyPr>
          <a:lstStyle/>
          <a:p>
            <a:r>
              <a:rPr lang="zh-CN" altLang="en-US" sz="1100" dirty="0"/>
              <a:t>传统的升级更新，是先将服务全部下线，业务停止后再更新版本和配置，然后重新启动并提供服务。这样的模式已经完全不能满足“时代的需要”了。在并发化、高可用系统普及的今天，服务的升级更新至少要做到“业务不中断”。而滚动更新</a:t>
            </a:r>
            <a:r>
              <a:rPr lang="en-US" altLang="zh-CN" sz="1100" dirty="0"/>
              <a:t>(Rolling-update)</a:t>
            </a:r>
            <a:r>
              <a:rPr lang="zh-CN" altLang="en-US" sz="1100" dirty="0"/>
              <a:t>恰是满足这一需求的一种系统更新升级方案。</a:t>
            </a:r>
          </a:p>
        </p:txBody>
      </p:sp>
      <p:sp>
        <p:nvSpPr>
          <p:cNvPr id="10" name="文本框 9">
            <a:extLst>
              <a:ext uri="{FF2B5EF4-FFF2-40B4-BE49-F238E27FC236}">
                <a16:creationId xmlns:a16="http://schemas.microsoft.com/office/drawing/2014/main" id="{82BE34CF-4DB3-44D9-A80A-EB1786C10969}"/>
              </a:ext>
            </a:extLst>
          </p:cNvPr>
          <p:cNvSpPr txBox="1"/>
          <p:nvPr/>
        </p:nvSpPr>
        <p:spPr>
          <a:xfrm>
            <a:off x="877194" y="6005974"/>
            <a:ext cx="8165377" cy="276999"/>
          </a:xfrm>
          <a:prstGeom prst="rect">
            <a:avLst/>
          </a:prstGeom>
          <a:noFill/>
        </p:spPr>
        <p:txBody>
          <a:bodyPr wrap="none" rtlCol="0">
            <a:spAutoFit/>
          </a:bodyPr>
          <a:lstStyle/>
          <a:p>
            <a:r>
              <a:rPr lang="en-US" altLang="zh-CN" sz="1200" dirty="0"/>
              <a:t>For more information</a:t>
            </a:r>
            <a:r>
              <a:rPr lang="zh-CN" altLang="en-US" sz="1200" dirty="0"/>
              <a:t>：</a:t>
            </a:r>
            <a:r>
              <a:rPr lang="en-US" altLang="zh-CN" sz="1200" dirty="0"/>
              <a:t>https://kubernetes.io/docs/concepts/workloads/controllers/deployment/#rolling-back-a-deployment</a:t>
            </a:r>
            <a:endParaRPr lang="zh-CN" altLang="en-US" sz="1200" dirty="0"/>
          </a:p>
        </p:txBody>
      </p:sp>
      <p:sp>
        <p:nvSpPr>
          <p:cNvPr id="11" name="文本框 10">
            <a:extLst>
              <a:ext uri="{FF2B5EF4-FFF2-40B4-BE49-F238E27FC236}">
                <a16:creationId xmlns:a16="http://schemas.microsoft.com/office/drawing/2014/main" id="{3F4D88CD-01A8-477E-8104-48223FAFA546}"/>
              </a:ext>
            </a:extLst>
          </p:cNvPr>
          <p:cNvSpPr txBox="1"/>
          <p:nvPr/>
        </p:nvSpPr>
        <p:spPr>
          <a:xfrm>
            <a:off x="2403566" y="2516777"/>
            <a:ext cx="184731" cy="369332"/>
          </a:xfrm>
          <a:prstGeom prst="rect">
            <a:avLst/>
          </a:prstGeom>
          <a:noFill/>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D795E4A3-BCA8-45EF-8EC4-7D30A0742FC8}"/>
              </a:ext>
            </a:extLst>
          </p:cNvPr>
          <p:cNvSpPr txBox="1"/>
          <p:nvPr/>
        </p:nvSpPr>
        <p:spPr>
          <a:xfrm>
            <a:off x="1564588" y="1432079"/>
            <a:ext cx="2650084" cy="4247317"/>
          </a:xfrm>
          <a:prstGeom prst="rect">
            <a:avLst/>
          </a:prstGeom>
          <a:noFill/>
          <a:ln w="28575">
            <a:solidFill>
              <a:srgbClr val="00B050"/>
            </a:solidFill>
          </a:ln>
        </p:spPr>
        <p:txBody>
          <a:bodyPr wrap="none" rtlCol="0">
            <a:spAutoFit/>
          </a:bodyPr>
          <a:lstStyle/>
          <a:p>
            <a:r>
              <a:rPr lang="en-US" altLang="zh-CN" sz="900" dirty="0" err="1"/>
              <a:t>apiVersion</a:t>
            </a:r>
            <a:r>
              <a:rPr lang="en-US" altLang="zh-CN" sz="900" dirty="0"/>
              <a:t>: extensions/v1beta1</a:t>
            </a:r>
          </a:p>
          <a:p>
            <a:r>
              <a:rPr lang="en-US" altLang="zh-CN" sz="900" dirty="0"/>
              <a:t>kind: Deployment</a:t>
            </a:r>
          </a:p>
          <a:p>
            <a:r>
              <a:rPr lang="en-US" altLang="zh-CN" sz="900" dirty="0"/>
              <a:t>metadata:</a:t>
            </a:r>
          </a:p>
          <a:p>
            <a:r>
              <a:rPr lang="en-US" altLang="zh-CN" sz="900" dirty="0"/>
              <a:t>  name: frontend</a:t>
            </a:r>
          </a:p>
          <a:p>
            <a:r>
              <a:rPr lang="en-US" altLang="zh-CN" sz="900" dirty="0"/>
              <a:t>spec:</a:t>
            </a:r>
          </a:p>
          <a:p>
            <a:r>
              <a:rPr lang="en-US" altLang="zh-CN" sz="900" dirty="0"/>
              <a:t>  </a:t>
            </a:r>
            <a:r>
              <a:rPr lang="en-US" altLang="zh-CN" sz="900" dirty="0" err="1"/>
              <a:t>minReadySeconds</a:t>
            </a:r>
            <a:r>
              <a:rPr lang="en-US" altLang="zh-CN" sz="900" dirty="0"/>
              <a:t>: 5</a:t>
            </a:r>
          </a:p>
          <a:p>
            <a:r>
              <a:rPr lang="en-US" altLang="zh-CN" sz="900" dirty="0"/>
              <a:t>  strategy:</a:t>
            </a:r>
          </a:p>
          <a:p>
            <a:r>
              <a:rPr lang="en-US" altLang="zh-CN" sz="900" dirty="0"/>
              <a:t>    type: </a:t>
            </a:r>
            <a:r>
              <a:rPr lang="en-US" altLang="zh-CN" sz="900" dirty="0" err="1"/>
              <a:t>RollingUpdate</a:t>
            </a:r>
            <a:endParaRPr lang="en-US" altLang="zh-CN" sz="900" dirty="0"/>
          </a:p>
          <a:p>
            <a:r>
              <a:rPr lang="en-US" altLang="zh-CN" sz="900" dirty="0"/>
              <a:t>    </a:t>
            </a:r>
            <a:r>
              <a:rPr lang="en-US" altLang="zh-CN" sz="900" dirty="0" err="1"/>
              <a:t>rollingUpdate</a:t>
            </a:r>
            <a:r>
              <a:rPr lang="en-US" altLang="zh-CN" sz="900" dirty="0"/>
              <a:t>:</a:t>
            </a:r>
          </a:p>
          <a:p>
            <a:r>
              <a:rPr lang="en-US" altLang="zh-CN" sz="900" dirty="0"/>
              <a:t>      </a:t>
            </a:r>
            <a:r>
              <a:rPr lang="en-US" altLang="zh-CN" sz="900" dirty="0" err="1"/>
              <a:t>maxSurge</a:t>
            </a:r>
            <a:r>
              <a:rPr lang="en-US" altLang="zh-CN" sz="900" dirty="0"/>
              <a:t>: 3</a:t>
            </a:r>
          </a:p>
          <a:p>
            <a:r>
              <a:rPr lang="en-US" altLang="zh-CN" sz="900" dirty="0"/>
              <a:t>      </a:t>
            </a:r>
            <a:r>
              <a:rPr lang="en-US" altLang="zh-CN" sz="900" dirty="0" err="1"/>
              <a:t>maxUnavailable</a:t>
            </a:r>
            <a:r>
              <a:rPr lang="en-US" altLang="zh-CN" sz="900" dirty="0"/>
              <a:t>: 2</a:t>
            </a:r>
          </a:p>
          <a:p>
            <a:r>
              <a:rPr lang="en-US" altLang="zh-CN" sz="900" dirty="0"/>
              <a:t>  replicas: 25</a:t>
            </a:r>
          </a:p>
          <a:p>
            <a:r>
              <a:rPr lang="en-US" altLang="zh-CN" sz="900" dirty="0"/>
              <a:t>  template:</a:t>
            </a:r>
          </a:p>
          <a:p>
            <a:r>
              <a:rPr lang="en-US" altLang="zh-CN" sz="900" dirty="0"/>
              <a:t>    metadata:</a:t>
            </a:r>
          </a:p>
          <a:p>
            <a:r>
              <a:rPr lang="en-US" altLang="zh-CN" sz="900" dirty="0"/>
              <a:t>      labels:</a:t>
            </a:r>
          </a:p>
          <a:p>
            <a:r>
              <a:rPr lang="en-US" altLang="zh-CN" sz="900" dirty="0"/>
              <a:t>        app: guestbook</a:t>
            </a:r>
          </a:p>
          <a:p>
            <a:r>
              <a:rPr lang="en-US" altLang="zh-CN" sz="900" dirty="0"/>
              <a:t>        tier: frontend</a:t>
            </a:r>
          </a:p>
          <a:p>
            <a:r>
              <a:rPr lang="en-US" altLang="zh-CN" sz="900" dirty="0"/>
              <a:t>    spec:</a:t>
            </a:r>
          </a:p>
          <a:p>
            <a:r>
              <a:rPr lang="en-US" altLang="zh-CN" sz="900" dirty="0"/>
              <a:t>      containers:</a:t>
            </a:r>
          </a:p>
          <a:p>
            <a:r>
              <a:rPr lang="en-US" altLang="zh-CN" sz="900" dirty="0"/>
              <a:t>      - name: </a:t>
            </a:r>
            <a:r>
              <a:rPr lang="en-US" altLang="zh-CN" sz="900" dirty="0" err="1"/>
              <a:t>php-redis</a:t>
            </a:r>
            <a:endParaRPr lang="en-US" altLang="zh-CN" sz="900" dirty="0"/>
          </a:p>
          <a:p>
            <a:r>
              <a:rPr lang="en-US" altLang="zh-CN" sz="900" dirty="0"/>
              <a:t>        image: gcr.io/google-samples/gb-frontend:v4</a:t>
            </a:r>
          </a:p>
          <a:p>
            <a:r>
              <a:rPr lang="en-US" altLang="zh-CN" sz="900" dirty="0"/>
              <a:t>        resources:</a:t>
            </a:r>
          </a:p>
          <a:p>
            <a:r>
              <a:rPr lang="en-US" altLang="zh-CN" sz="900" dirty="0"/>
              <a:t>          requests:</a:t>
            </a:r>
          </a:p>
          <a:p>
            <a:r>
              <a:rPr lang="en-US" altLang="zh-CN" sz="900" dirty="0"/>
              <a:t>            </a:t>
            </a:r>
            <a:r>
              <a:rPr lang="en-US" altLang="zh-CN" sz="900" dirty="0" err="1"/>
              <a:t>cpu</a:t>
            </a:r>
            <a:r>
              <a:rPr lang="en-US" altLang="zh-CN" sz="900" dirty="0"/>
              <a:t>: 100m</a:t>
            </a:r>
          </a:p>
          <a:p>
            <a:r>
              <a:rPr lang="en-US" altLang="zh-CN" sz="900" dirty="0"/>
              <a:t>            memory: 100Mi</a:t>
            </a:r>
          </a:p>
          <a:p>
            <a:r>
              <a:rPr lang="en-US" altLang="zh-CN" sz="900" dirty="0"/>
              <a:t>        </a:t>
            </a:r>
            <a:r>
              <a:rPr lang="en-US" altLang="zh-CN" sz="900" dirty="0" err="1"/>
              <a:t>env</a:t>
            </a:r>
            <a:r>
              <a:rPr lang="en-US" altLang="zh-CN" sz="900" dirty="0"/>
              <a:t>:</a:t>
            </a:r>
          </a:p>
          <a:p>
            <a:r>
              <a:rPr lang="en-US" altLang="zh-CN" sz="900" dirty="0"/>
              <a:t>        - name: GET_HOSTS_FROM</a:t>
            </a:r>
          </a:p>
          <a:p>
            <a:r>
              <a:rPr lang="en-US" altLang="zh-CN" sz="900" dirty="0"/>
              <a:t>          value: </a:t>
            </a:r>
            <a:r>
              <a:rPr lang="en-US" altLang="zh-CN" sz="900" dirty="0" err="1"/>
              <a:t>dns</a:t>
            </a:r>
            <a:endParaRPr lang="en-US" altLang="zh-CN" sz="900" dirty="0"/>
          </a:p>
          <a:p>
            <a:r>
              <a:rPr lang="en-US" altLang="zh-CN" sz="900" dirty="0"/>
              <a:t>        ports:</a:t>
            </a:r>
          </a:p>
          <a:p>
            <a:r>
              <a:rPr lang="en-US" altLang="zh-CN" sz="900" dirty="0"/>
              <a:t>        - </a:t>
            </a:r>
            <a:r>
              <a:rPr lang="en-US" altLang="zh-CN" sz="900" dirty="0" err="1"/>
              <a:t>containerPort</a:t>
            </a:r>
            <a:r>
              <a:rPr lang="en-US" altLang="zh-CN" sz="900" dirty="0"/>
              <a:t>: 80</a:t>
            </a:r>
            <a:endParaRPr lang="zh-CN" altLang="en-US" sz="900" dirty="0"/>
          </a:p>
        </p:txBody>
      </p:sp>
      <p:sp>
        <p:nvSpPr>
          <p:cNvPr id="17" name="标注: 线形 16">
            <a:extLst>
              <a:ext uri="{FF2B5EF4-FFF2-40B4-BE49-F238E27FC236}">
                <a16:creationId xmlns:a16="http://schemas.microsoft.com/office/drawing/2014/main" id="{ED120723-64EF-49D5-97A2-CEA539A4C920}"/>
              </a:ext>
            </a:extLst>
          </p:cNvPr>
          <p:cNvSpPr/>
          <p:nvPr/>
        </p:nvSpPr>
        <p:spPr>
          <a:xfrm>
            <a:off x="4294352" y="1811081"/>
            <a:ext cx="6937895" cy="369332"/>
          </a:xfrm>
          <a:prstGeom prst="borderCallout1">
            <a:avLst>
              <a:gd name="adj1" fmla="val 61401"/>
              <a:gd name="adj2" fmla="val -2681"/>
              <a:gd name="adj3" fmla="val 261881"/>
              <a:gd name="adj4" fmla="val -25655"/>
            </a:avLst>
          </a:prstGeom>
          <a:ln cap="rnd"/>
        </p:spPr>
        <p:style>
          <a:lnRef idx="2">
            <a:schemeClr val="dk1"/>
          </a:lnRef>
          <a:fillRef idx="1">
            <a:schemeClr val="lt1"/>
          </a:fillRef>
          <a:effectRef idx="0">
            <a:schemeClr val="dk1"/>
          </a:effectRef>
          <a:fontRef idx="minor">
            <a:schemeClr val="dk1"/>
          </a:fontRef>
        </p:style>
        <p:txBody>
          <a:bodyPr rtlCol="0" anchor="ctr"/>
          <a:lstStyle/>
          <a:p>
            <a:endParaRPr lang="en-US" altLang="zh-CN" sz="1050" dirty="0"/>
          </a:p>
          <a:p>
            <a:r>
              <a:rPr lang="en-US" altLang="zh-CN" sz="1050" dirty="0"/>
              <a:t>.</a:t>
            </a:r>
            <a:r>
              <a:rPr lang="en-US" altLang="zh-CN" sz="1050" dirty="0" err="1"/>
              <a:t>spec.strategy.rollingUpdate.maxSurge</a:t>
            </a:r>
            <a:r>
              <a:rPr lang="zh-CN" altLang="en-US" sz="1050" dirty="0"/>
              <a:t>： </a:t>
            </a:r>
            <a:r>
              <a:rPr lang="en-US" altLang="zh-CN" sz="1050" dirty="0"/>
              <a:t>specifies the maximum number of Pods that can be created over the desired number of Pods. The value cannot be 0 if </a:t>
            </a:r>
            <a:r>
              <a:rPr lang="en-US" altLang="zh-CN" sz="1050" dirty="0" err="1"/>
              <a:t>MaxUnavailable</a:t>
            </a:r>
            <a:r>
              <a:rPr lang="en-US" altLang="zh-CN" sz="1050" dirty="0"/>
              <a:t> is 0.[</a:t>
            </a:r>
            <a:r>
              <a:rPr lang="zh-CN" altLang="en-US" sz="1050" dirty="0"/>
              <a:t>当为小数的时候，向上取整</a:t>
            </a:r>
            <a:r>
              <a:rPr lang="en-US" altLang="zh-CN" sz="1050" dirty="0"/>
              <a:t>]</a:t>
            </a:r>
          </a:p>
          <a:p>
            <a:endParaRPr lang="zh-CN" altLang="en-US" sz="1050" dirty="0"/>
          </a:p>
        </p:txBody>
      </p:sp>
      <p:sp>
        <p:nvSpPr>
          <p:cNvPr id="18" name="标注: 线形 17">
            <a:extLst>
              <a:ext uri="{FF2B5EF4-FFF2-40B4-BE49-F238E27FC236}">
                <a16:creationId xmlns:a16="http://schemas.microsoft.com/office/drawing/2014/main" id="{7FD30396-4202-4F6B-A080-ECBA6B020908}"/>
              </a:ext>
            </a:extLst>
          </p:cNvPr>
          <p:cNvSpPr/>
          <p:nvPr/>
        </p:nvSpPr>
        <p:spPr>
          <a:xfrm>
            <a:off x="4278456" y="2390619"/>
            <a:ext cx="6937895" cy="369332"/>
          </a:xfrm>
          <a:prstGeom prst="borderCallout1">
            <a:avLst>
              <a:gd name="adj1" fmla="val 48294"/>
              <a:gd name="adj2" fmla="val -2260"/>
              <a:gd name="adj3" fmla="val 138438"/>
              <a:gd name="adj4" fmla="val -21262"/>
            </a:avLst>
          </a:prstGeom>
          <a:ln cap="rnd"/>
        </p:spPr>
        <p:style>
          <a:lnRef idx="2">
            <a:schemeClr val="dk1"/>
          </a:lnRef>
          <a:fillRef idx="1">
            <a:schemeClr val="lt1"/>
          </a:fillRef>
          <a:effectRef idx="0">
            <a:schemeClr val="dk1"/>
          </a:effectRef>
          <a:fontRef idx="minor">
            <a:schemeClr val="dk1"/>
          </a:fontRef>
        </p:style>
        <p:txBody>
          <a:bodyPr rtlCol="0" anchor="ctr"/>
          <a:lstStyle/>
          <a:p>
            <a:endParaRPr lang="en-US" altLang="zh-CN" sz="1050" dirty="0"/>
          </a:p>
          <a:p>
            <a:r>
              <a:rPr lang="en-US" altLang="zh-CN" sz="1050" dirty="0"/>
              <a:t>.</a:t>
            </a:r>
            <a:r>
              <a:rPr lang="en-US" altLang="zh-CN" sz="1050" dirty="0" err="1"/>
              <a:t>spec.strategy.rollingUpdate.maxUnavailable</a:t>
            </a:r>
            <a:r>
              <a:rPr lang="en-US" altLang="zh-CN" sz="1050" dirty="0"/>
              <a:t>: specifies the maximum number of Pods that can be unavailable during the update process. The value cannot be 0 if </a:t>
            </a:r>
            <a:r>
              <a:rPr lang="en-US" altLang="zh-CN" sz="1050" dirty="0" err="1"/>
              <a:t>maxSurge</a:t>
            </a:r>
            <a:r>
              <a:rPr lang="en-US" altLang="zh-CN" sz="1050" dirty="0"/>
              <a:t> is 0.[</a:t>
            </a:r>
            <a:r>
              <a:rPr lang="zh-CN" altLang="en-US" sz="1050" dirty="0"/>
              <a:t>当为小数的时候，向下取整</a:t>
            </a:r>
            <a:r>
              <a:rPr lang="en-US" altLang="zh-CN" sz="1050" dirty="0"/>
              <a:t>]</a:t>
            </a:r>
          </a:p>
          <a:p>
            <a:endParaRPr lang="zh-CN" altLang="en-US" sz="1050" dirty="0"/>
          </a:p>
        </p:txBody>
      </p:sp>
      <p:sp>
        <p:nvSpPr>
          <p:cNvPr id="20" name="矩形 19">
            <a:extLst>
              <a:ext uri="{FF2B5EF4-FFF2-40B4-BE49-F238E27FC236}">
                <a16:creationId xmlns:a16="http://schemas.microsoft.com/office/drawing/2014/main" id="{D5DEA6D9-E938-4F2F-8A2C-F9A70C0A17C5}"/>
              </a:ext>
            </a:extLst>
          </p:cNvPr>
          <p:cNvSpPr/>
          <p:nvPr/>
        </p:nvSpPr>
        <p:spPr>
          <a:xfrm>
            <a:off x="4482566" y="3087753"/>
            <a:ext cx="6583469" cy="276999"/>
          </a:xfrm>
          <a:prstGeom prst="rect">
            <a:avLst/>
          </a:prstGeom>
          <a:ln w="19050">
            <a:solidFill>
              <a:srgbClr val="FF0000"/>
            </a:solidFill>
          </a:ln>
          <a:effectLst>
            <a:outerShdw blurRad="63500" sx="102000" sy="102000" algn="ctr" rotWithShape="0">
              <a:prstClr val="black">
                <a:alpha val="40000"/>
              </a:prstClr>
            </a:outerShdw>
          </a:effectLst>
        </p:spPr>
        <p:txBody>
          <a:bodyPr wrap="none">
            <a:spAutoFit/>
          </a:bodyPr>
          <a:lstStyle/>
          <a:p>
            <a:r>
              <a:rPr lang="en-US" altLang="zh-CN" sz="1200" dirty="0"/>
              <a:t>desired pods number - </a:t>
            </a:r>
            <a:r>
              <a:rPr lang="en-US" altLang="zh-CN" sz="1200" dirty="0" err="1"/>
              <a:t>maxUnavailable</a:t>
            </a:r>
            <a:r>
              <a:rPr lang="en-US" altLang="zh-CN" sz="1200" dirty="0"/>
              <a:t>≤ </a:t>
            </a:r>
            <a:r>
              <a:rPr lang="en-US" altLang="zh-CN" sz="1200" dirty="0">
                <a:solidFill>
                  <a:srgbClr val="FF0000"/>
                </a:solidFill>
              </a:rPr>
              <a:t>Available(Ready) Pods </a:t>
            </a:r>
            <a:r>
              <a:rPr lang="en-US" altLang="zh-CN" sz="1200" dirty="0"/>
              <a:t>≤desired pods number + </a:t>
            </a:r>
            <a:r>
              <a:rPr lang="en-US" altLang="zh-CN" sz="1200" dirty="0" err="1"/>
              <a:t>maxSurge</a:t>
            </a:r>
            <a:endParaRPr lang="zh-CN" altLang="en-US" sz="1200" dirty="0"/>
          </a:p>
        </p:txBody>
      </p:sp>
      <p:sp>
        <p:nvSpPr>
          <p:cNvPr id="21" name="文本框 20">
            <a:extLst>
              <a:ext uri="{FF2B5EF4-FFF2-40B4-BE49-F238E27FC236}">
                <a16:creationId xmlns:a16="http://schemas.microsoft.com/office/drawing/2014/main" id="{E5D821C2-9D10-4189-BA1C-8FCE75ACB495}"/>
              </a:ext>
            </a:extLst>
          </p:cNvPr>
          <p:cNvSpPr txBox="1"/>
          <p:nvPr/>
        </p:nvSpPr>
        <p:spPr>
          <a:xfrm>
            <a:off x="1175657" y="5648026"/>
            <a:ext cx="10040694" cy="430887"/>
          </a:xfrm>
          <a:prstGeom prst="rect">
            <a:avLst/>
          </a:prstGeom>
          <a:noFill/>
        </p:spPr>
        <p:txBody>
          <a:bodyPr wrap="square" rtlCol="0">
            <a:spAutoFit/>
          </a:bodyPr>
          <a:lstStyle/>
          <a:p>
            <a:r>
              <a:rPr lang="en-US" altLang="zh-CN" sz="1050" b="1" dirty="0">
                <a:effectLst>
                  <a:outerShdw blurRad="38100" dist="38100" dir="2700000" algn="tl">
                    <a:srgbClr val="000000">
                      <a:alpha val="43137"/>
                    </a:srgbClr>
                  </a:outerShdw>
                </a:effectLst>
              </a:rPr>
              <a:t>Note</a:t>
            </a:r>
            <a:r>
              <a:rPr lang="zh-CN" altLang="en-US" sz="1050" dirty="0"/>
              <a:t>：</a:t>
            </a:r>
            <a:r>
              <a:rPr lang="en-US" altLang="zh-CN" sz="1050" b="1" dirty="0"/>
              <a:t>A Deployment’s rollout is triggered if and only if the Deployment’s pod template (that is, .spec.template) is changed, for example if the labels or container images of the template are updated. Other updates, such as scaling the Deployment, do not trigger a rollout.</a:t>
            </a:r>
            <a:endParaRPr lang="zh-CN" altLang="en-US" sz="1050" b="1" dirty="0"/>
          </a:p>
        </p:txBody>
      </p:sp>
      <p:sp>
        <p:nvSpPr>
          <p:cNvPr id="22" name="矩形: 圆角 21">
            <a:extLst>
              <a:ext uri="{FF2B5EF4-FFF2-40B4-BE49-F238E27FC236}">
                <a16:creationId xmlns:a16="http://schemas.microsoft.com/office/drawing/2014/main" id="{F347D581-03E9-4670-B3BB-5434442F4D6A}"/>
              </a:ext>
            </a:extLst>
          </p:cNvPr>
          <p:cNvSpPr/>
          <p:nvPr/>
        </p:nvSpPr>
        <p:spPr>
          <a:xfrm>
            <a:off x="4603603" y="3729736"/>
            <a:ext cx="600892" cy="574315"/>
          </a:xfrm>
          <a:prstGeom prst="roundRect">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V1</a:t>
            </a:r>
            <a:endParaRPr lang="zh-CN" altLang="en-US" dirty="0"/>
          </a:p>
        </p:txBody>
      </p:sp>
      <p:sp>
        <p:nvSpPr>
          <p:cNvPr id="23" name="文本框 22">
            <a:extLst>
              <a:ext uri="{FF2B5EF4-FFF2-40B4-BE49-F238E27FC236}">
                <a16:creationId xmlns:a16="http://schemas.microsoft.com/office/drawing/2014/main" id="{00F4DA8F-4E85-45EE-993F-99C3C06E67CE}"/>
              </a:ext>
            </a:extLst>
          </p:cNvPr>
          <p:cNvSpPr txBox="1"/>
          <p:nvPr/>
        </p:nvSpPr>
        <p:spPr>
          <a:xfrm>
            <a:off x="4278456" y="3364517"/>
            <a:ext cx="878767" cy="369332"/>
          </a:xfrm>
          <a:prstGeom prst="rect">
            <a:avLst/>
          </a:prstGeom>
          <a:noFill/>
        </p:spPr>
        <p:txBody>
          <a:bodyPr wrap="none" rtlCol="0">
            <a:spAutoFit/>
          </a:bodyPr>
          <a:lstStyle/>
          <a:p>
            <a:r>
              <a:rPr lang="en-US" altLang="zh-CN" dirty="0"/>
              <a:t>Case</a:t>
            </a:r>
            <a:r>
              <a:rPr lang="zh-CN" altLang="en-US" dirty="0"/>
              <a:t>：</a:t>
            </a:r>
          </a:p>
        </p:txBody>
      </p:sp>
      <p:sp>
        <p:nvSpPr>
          <p:cNvPr id="24" name="矩形: 圆角 23">
            <a:extLst>
              <a:ext uri="{FF2B5EF4-FFF2-40B4-BE49-F238E27FC236}">
                <a16:creationId xmlns:a16="http://schemas.microsoft.com/office/drawing/2014/main" id="{731122EA-39C6-4074-B29F-342DB0C741AF}"/>
              </a:ext>
            </a:extLst>
          </p:cNvPr>
          <p:cNvSpPr/>
          <p:nvPr/>
        </p:nvSpPr>
        <p:spPr>
          <a:xfrm>
            <a:off x="5692178" y="3725964"/>
            <a:ext cx="600892" cy="574315"/>
          </a:xfrm>
          <a:prstGeom prst="roundRect">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V2</a:t>
            </a:r>
            <a:endParaRPr lang="zh-CN" altLang="en-US" dirty="0"/>
          </a:p>
        </p:txBody>
      </p:sp>
      <p:sp>
        <p:nvSpPr>
          <p:cNvPr id="25" name="矩形: 圆角 24">
            <a:extLst>
              <a:ext uri="{FF2B5EF4-FFF2-40B4-BE49-F238E27FC236}">
                <a16:creationId xmlns:a16="http://schemas.microsoft.com/office/drawing/2014/main" id="{1AB51A85-D133-4AEC-8C4B-BCBF9B902F93}"/>
              </a:ext>
            </a:extLst>
          </p:cNvPr>
          <p:cNvSpPr/>
          <p:nvPr/>
        </p:nvSpPr>
        <p:spPr>
          <a:xfrm>
            <a:off x="6780753" y="3733849"/>
            <a:ext cx="600892" cy="574315"/>
          </a:xfrm>
          <a:prstGeom prst="roundRect">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V3</a:t>
            </a:r>
            <a:endParaRPr lang="zh-CN" altLang="en-US" dirty="0"/>
          </a:p>
        </p:txBody>
      </p:sp>
      <p:cxnSp>
        <p:nvCxnSpPr>
          <p:cNvPr id="27" name="直接箭头连接符 26">
            <a:extLst>
              <a:ext uri="{FF2B5EF4-FFF2-40B4-BE49-F238E27FC236}">
                <a16:creationId xmlns:a16="http://schemas.microsoft.com/office/drawing/2014/main" id="{006E7654-56FA-448E-82AC-D30016E3BA29}"/>
              </a:ext>
            </a:extLst>
          </p:cNvPr>
          <p:cNvCxnSpPr>
            <a:cxnSpLocks/>
          </p:cNvCxnSpPr>
          <p:nvPr/>
        </p:nvCxnSpPr>
        <p:spPr bwMode="auto">
          <a:xfrm>
            <a:off x="5268685" y="4013121"/>
            <a:ext cx="406075" cy="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9" name="直接箭头连接符 28">
            <a:extLst>
              <a:ext uri="{FF2B5EF4-FFF2-40B4-BE49-F238E27FC236}">
                <a16:creationId xmlns:a16="http://schemas.microsoft.com/office/drawing/2014/main" id="{C536DB05-3791-4786-AAF8-97F034CE08E1}"/>
              </a:ext>
            </a:extLst>
          </p:cNvPr>
          <p:cNvCxnSpPr>
            <a:cxnSpLocks/>
          </p:cNvCxnSpPr>
          <p:nvPr/>
        </p:nvCxnSpPr>
        <p:spPr bwMode="auto">
          <a:xfrm>
            <a:off x="6333874" y="4036196"/>
            <a:ext cx="406075" cy="1"/>
          </a:xfrm>
          <a:prstGeom prst="straightConnector1">
            <a:avLst/>
          </a:prstGeom>
          <a:solidFill>
            <a:schemeClr val="accent1"/>
          </a:solidFill>
          <a:ln w="19050" cap="flat" cmpd="sng" algn="ctr">
            <a:solidFill>
              <a:schemeClr val="tx1"/>
            </a:solidFill>
            <a:prstDash val="dash"/>
            <a:round/>
            <a:headEnd type="none" w="med" len="med"/>
            <a:tailEnd type="triangle"/>
          </a:ln>
          <a:effectLst/>
        </p:spPr>
      </p:cxnSp>
      <p:cxnSp>
        <p:nvCxnSpPr>
          <p:cNvPr id="31" name="直接连接符 30">
            <a:extLst>
              <a:ext uri="{FF2B5EF4-FFF2-40B4-BE49-F238E27FC236}">
                <a16:creationId xmlns:a16="http://schemas.microsoft.com/office/drawing/2014/main" id="{F77C7987-F891-4B37-8B5D-3048F0C99027}"/>
              </a:ext>
            </a:extLst>
          </p:cNvPr>
          <p:cNvCxnSpPr>
            <a:cxnSpLocks/>
          </p:cNvCxnSpPr>
          <p:nvPr/>
        </p:nvCxnSpPr>
        <p:spPr bwMode="auto">
          <a:xfrm flipH="1">
            <a:off x="5411248" y="4029715"/>
            <a:ext cx="8226" cy="90014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3" name="文本框 32">
            <a:extLst>
              <a:ext uri="{FF2B5EF4-FFF2-40B4-BE49-F238E27FC236}">
                <a16:creationId xmlns:a16="http://schemas.microsoft.com/office/drawing/2014/main" id="{AE85D1FE-1D0A-41C8-B8AD-03D34F59E9A6}"/>
              </a:ext>
            </a:extLst>
          </p:cNvPr>
          <p:cNvSpPr txBox="1"/>
          <p:nvPr/>
        </p:nvSpPr>
        <p:spPr>
          <a:xfrm>
            <a:off x="4862860" y="4905285"/>
            <a:ext cx="1096775" cy="276999"/>
          </a:xfrm>
          <a:prstGeom prst="rect">
            <a:avLst/>
          </a:prstGeom>
          <a:noFill/>
        </p:spPr>
        <p:txBody>
          <a:bodyPr wrap="none" rtlCol="0">
            <a:spAutoFit/>
          </a:bodyPr>
          <a:lstStyle/>
          <a:p>
            <a:r>
              <a:rPr lang="en-US" altLang="zh-CN" sz="1200" dirty="0"/>
              <a:t>Not Complete</a:t>
            </a:r>
            <a:endParaRPr lang="zh-CN" altLang="en-US" sz="1200" dirty="0"/>
          </a:p>
        </p:txBody>
      </p:sp>
      <p:cxnSp>
        <p:nvCxnSpPr>
          <p:cNvPr id="35" name="直接连接符 34">
            <a:extLst>
              <a:ext uri="{FF2B5EF4-FFF2-40B4-BE49-F238E27FC236}">
                <a16:creationId xmlns:a16="http://schemas.microsoft.com/office/drawing/2014/main" id="{31EDE918-13D3-4677-996A-1BB28354134F}"/>
              </a:ext>
            </a:extLst>
          </p:cNvPr>
          <p:cNvCxnSpPr>
            <a:cxnSpLocks/>
          </p:cNvCxnSpPr>
          <p:nvPr/>
        </p:nvCxnSpPr>
        <p:spPr bwMode="auto">
          <a:xfrm flipV="1">
            <a:off x="5471722" y="4478864"/>
            <a:ext cx="955204" cy="92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直接箭头连接符 36">
            <a:extLst>
              <a:ext uri="{FF2B5EF4-FFF2-40B4-BE49-F238E27FC236}">
                <a16:creationId xmlns:a16="http://schemas.microsoft.com/office/drawing/2014/main" id="{F089507C-7AE0-4B26-B3EA-4946669A21BF}"/>
              </a:ext>
            </a:extLst>
          </p:cNvPr>
          <p:cNvCxnSpPr>
            <a:cxnSpLocks/>
          </p:cNvCxnSpPr>
          <p:nvPr/>
        </p:nvCxnSpPr>
        <p:spPr bwMode="auto">
          <a:xfrm flipV="1">
            <a:off x="6502075" y="4121251"/>
            <a:ext cx="0" cy="3580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43" name="文本框 42">
            <a:extLst>
              <a:ext uri="{FF2B5EF4-FFF2-40B4-BE49-F238E27FC236}">
                <a16:creationId xmlns:a16="http://schemas.microsoft.com/office/drawing/2014/main" id="{DD7915DD-2A21-4724-8351-D8B3E93CAB22}"/>
              </a:ext>
            </a:extLst>
          </p:cNvPr>
          <p:cNvSpPr txBox="1"/>
          <p:nvPr/>
        </p:nvSpPr>
        <p:spPr>
          <a:xfrm>
            <a:off x="5150819" y="3682764"/>
            <a:ext cx="595035" cy="261610"/>
          </a:xfrm>
          <a:prstGeom prst="rect">
            <a:avLst/>
          </a:prstGeom>
          <a:noFill/>
        </p:spPr>
        <p:txBody>
          <a:bodyPr wrap="none" rtlCol="0">
            <a:spAutoFit/>
          </a:bodyPr>
          <a:lstStyle/>
          <a:p>
            <a:r>
              <a:rPr lang="en-US" altLang="zh-CN" sz="1100" dirty="0"/>
              <a:t>Rollout</a:t>
            </a:r>
            <a:endParaRPr lang="zh-CN" altLang="en-US" sz="1100" dirty="0"/>
          </a:p>
        </p:txBody>
      </p:sp>
      <p:sp>
        <p:nvSpPr>
          <p:cNvPr id="44" name="文本框 43">
            <a:extLst>
              <a:ext uri="{FF2B5EF4-FFF2-40B4-BE49-F238E27FC236}">
                <a16:creationId xmlns:a16="http://schemas.microsoft.com/office/drawing/2014/main" id="{7CBF60BF-A2C0-4E73-BD44-408904644252}"/>
              </a:ext>
            </a:extLst>
          </p:cNvPr>
          <p:cNvSpPr txBox="1"/>
          <p:nvPr/>
        </p:nvSpPr>
        <p:spPr>
          <a:xfrm>
            <a:off x="5607312" y="4260263"/>
            <a:ext cx="595035" cy="261610"/>
          </a:xfrm>
          <a:prstGeom prst="rect">
            <a:avLst/>
          </a:prstGeom>
          <a:noFill/>
        </p:spPr>
        <p:txBody>
          <a:bodyPr wrap="none" rtlCol="0">
            <a:spAutoFit/>
          </a:bodyPr>
          <a:lstStyle/>
          <a:p>
            <a:r>
              <a:rPr lang="en-US" altLang="zh-CN" sz="1100" dirty="0"/>
              <a:t>Rollout</a:t>
            </a:r>
            <a:endParaRPr lang="zh-CN" altLang="en-US" sz="1100" dirty="0"/>
          </a:p>
        </p:txBody>
      </p:sp>
      <p:sp>
        <p:nvSpPr>
          <p:cNvPr id="45" name="文本框 44">
            <a:extLst>
              <a:ext uri="{FF2B5EF4-FFF2-40B4-BE49-F238E27FC236}">
                <a16:creationId xmlns:a16="http://schemas.microsoft.com/office/drawing/2014/main" id="{57F21FEF-6F35-467D-9682-8AD8535F9898}"/>
              </a:ext>
            </a:extLst>
          </p:cNvPr>
          <p:cNvSpPr txBox="1"/>
          <p:nvPr/>
        </p:nvSpPr>
        <p:spPr>
          <a:xfrm>
            <a:off x="6517752" y="4101705"/>
            <a:ext cx="284052" cy="369332"/>
          </a:xfrm>
          <a:prstGeom prst="rect">
            <a:avLst/>
          </a:prstGeom>
          <a:noFill/>
        </p:spPr>
        <p:txBody>
          <a:bodyPr wrap="none" rtlCol="0">
            <a:spAutoFit/>
          </a:bodyPr>
          <a:lstStyle/>
          <a:p>
            <a:r>
              <a:rPr lang="en-US" altLang="zh-CN" b="1" dirty="0"/>
              <a:t>?</a:t>
            </a:r>
            <a:endParaRPr lang="zh-CN" altLang="en-US" b="1" dirty="0"/>
          </a:p>
        </p:txBody>
      </p:sp>
      <p:sp>
        <p:nvSpPr>
          <p:cNvPr id="46" name="文本框 45">
            <a:extLst>
              <a:ext uri="{FF2B5EF4-FFF2-40B4-BE49-F238E27FC236}">
                <a16:creationId xmlns:a16="http://schemas.microsoft.com/office/drawing/2014/main" id="{3CC2AA4B-7E76-463F-88BB-A24EA59D6D40}"/>
              </a:ext>
            </a:extLst>
          </p:cNvPr>
          <p:cNvSpPr txBox="1"/>
          <p:nvPr/>
        </p:nvSpPr>
        <p:spPr>
          <a:xfrm>
            <a:off x="7422449" y="3736122"/>
            <a:ext cx="3993401" cy="276999"/>
          </a:xfrm>
          <a:prstGeom prst="rect">
            <a:avLst/>
          </a:prstGeom>
          <a:noFill/>
        </p:spPr>
        <p:txBody>
          <a:bodyPr wrap="none" rtlCol="0">
            <a:spAutoFit/>
          </a:bodyPr>
          <a:lstStyle/>
          <a:p>
            <a:r>
              <a:rPr lang="en-US" altLang="zh-CN" sz="1200" dirty="0"/>
              <a:t>V1 </a:t>
            </a:r>
            <a:r>
              <a:rPr lang="zh-CN" altLang="en-US" sz="1200" dirty="0"/>
              <a:t>到 </a:t>
            </a:r>
            <a:r>
              <a:rPr lang="en-US" altLang="zh-CN" sz="1200" dirty="0"/>
              <a:t>V2</a:t>
            </a:r>
            <a:r>
              <a:rPr lang="zh-CN" altLang="en-US" sz="1200" dirty="0"/>
              <a:t>的未完成，又触发了到</a:t>
            </a:r>
            <a:r>
              <a:rPr lang="en-US" altLang="zh-CN" sz="1200" dirty="0"/>
              <a:t>V3</a:t>
            </a:r>
            <a:r>
              <a:rPr lang="zh-CN" altLang="en-US" sz="1200" dirty="0"/>
              <a:t>的。此时该如何处理？</a:t>
            </a:r>
          </a:p>
        </p:txBody>
      </p:sp>
      <p:sp>
        <p:nvSpPr>
          <p:cNvPr id="47" name="文本框 46">
            <a:extLst>
              <a:ext uri="{FF2B5EF4-FFF2-40B4-BE49-F238E27FC236}">
                <a16:creationId xmlns:a16="http://schemas.microsoft.com/office/drawing/2014/main" id="{27469F53-0CEF-4F12-A640-8652C379BFB6}"/>
              </a:ext>
            </a:extLst>
          </p:cNvPr>
          <p:cNvSpPr txBox="1"/>
          <p:nvPr/>
        </p:nvSpPr>
        <p:spPr>
          <a:xfrm>
            <a:off x="7422449" y="4266447"/>
            <a:ext cx="4035079" cy="261610"/>
          </a:xfrm>
          <a:prstGeom prst="rect">
            <a:avLst/>
          </a:prstGeom>
          <a:noFill/>
        </p:spPr>
        <p:txBody>
          <a:bodyPr wrap="none" rtlCol="0">
            <a:spAutoFit/>
          </a:bodyPr>
          <a:lstStyle/>
          <a:p>
            <a:r>
              <a:rPr lang="zh-CN" altLang="en-US" sz="1100" dirty="0"/>
              <a:t>逻辑是：先把已出现的</a:t>
            </a:r>
            <a:r>
              <a:rPr lang="en-US" altLang="zh-CN" sz="1100" dirty="0"/>
              <a:t>V2</a:t>
            </a:r>
            <a:r>
              <a:rPr lang="zh-CN" altLang="en-US" sz="1100" dirty="0"/>
              <a:t>升级到</a:t>
            </a:r>
            <a:r>
              <a:rPr lang="en-US" altLang="zh-CN" sz="1100" dirty="0"/>
              <a:t>V3</a:t>
            </a:r>
            <a:r>
              <a:rPr lang="zh-CN" altLang="en-US" sz="1100" dirty="0"/>
              <a:t>，然后把剩余</a:t>
            </a:r>
            <a:r>
              <a:rPr lang="en-US" altLang="zh-CN" sz="1100" dirty="0"/>
              <a:t>V1</a:t>
            </a:r>
            <a:r>
              <a:rPr lang="zh-CN" altLang="en-US" sz="1100" dirty="0"/>
              <a:t>升级到</a:t>
            </a:r>
            <a:r>
              <a:rPr lang="en-US" altLang="zh-CN" sz="1100" dirty="0"/>
              <a:t>V3</a:t>
            </a:r>
            <a:endParaRPr lang="zh-CN" altLang="en-US" sz="1100" dirty="0"/>
          </a:p>
        </p:txBody>
      </p:sp>
      <p:sp>
        <p:nvSpPr>
          <p:cNvPr id="48" name="文本框 47">
            <a:extLst>
              <a:ext uri="{FF2B5EF4-FFF2-40B4-BE49-F238E27FC236}">
                <a16:creationId xmlns:a16="http://schemas.microsoft.com/office/drawing/2014/main" id="{07788A7F-C178-458A-A2BC-9DEFE238DA4B}"/>
              </a:ext>
            </a:extLst>
          </p:cNvPr>
          <p:cNvSpPr txBox="1"/>
          <p:nvPr/>
        </p:nvSpPr>
        <p:spPr>
          <a:xfrm>
            <a:off x="4166628" y="2832538"/>
            <a:ext cx="646331" cy="276999"/>
          </a:xfrm>
          <a:prstGeom prst="rect">
            <a:avLst/>
          </a:prstGeom>
          <a:noFill/>
        </p:spPr>
        <p:txBody>
          <a:bodyPr wrap="none" rtlCol="0">
            <a:spAutoFit/>
          </a:bodyPr>
          <a:lstStyle/>
          <a:p>
            <a:r>
              <a:rPr lang="zh-CN" altLang="en-US" sz="1200" dirty="0">
                <a:effectLst>
                  <a:outerShdw blurRad="38100" dist="38100" dir="2700000" algn="tl">
                    <a:srgbClr val="000000">
                      <a:alpha val="43137"/>
                    </a:srgbClr>
                  </a:outerShdw>
                </a:effectLst>
              </a:rPr>
              <a:t>原则</a:t>
            </a:r>
            <a:r>
              <a:rPr lang="zh-CN" altLang="en-US" sz="1200" dirty="0"/>
              <a:t>：</a:t>
            </a:r>
          </a:p>
        </p:txBody>
      </p:sp>
    </p:spTree>
    <p:extLst>
      <p:ext uri="{BB962C8B-B14F-4D97-AF65-F5344CB8AC3E}">
        <p14:creationId xmlns:p14="http://schemas.microsoft.com/office/powerpoint/2010/main" val="3981043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5D004-615F-4DE4-B5BE-E35098808DD6}"/>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微服务优势</a:t>
            </a:r>
          </a:p>
        </p:txBody>
      </p:sp>
      <p:sp>
        <p:nvSpPr>
          <p:cNvPr id="6" name="矩形 5">
            <a:extLst>
              <a:ext uri="{FF2B5EF4-FFF2-40B4-BE49-F238E27FC236}">
                <a16:creationId xmlns:a16="http://schemas.microsoft.com/office/drawing/2014/main" id="{D1A75807-2BBE-4275-B779-20EED5BA0408}"/>
              </a:ext>
            </a:extLst>
          </p:cNvPr>
          <p:cNvSpPr/>
          <p:nvPr/>
        </p:nvSpPr>
        <p:spPr>
          <a:xfrm>
            <a:off x="1071155" y="1356359"/>
            <a:ext cx="1776548" cy="3483429"/>
          </a:xfrm>
          <a:prstGeom prst="rect">
            <a:avLst/>
          </a:prstGeom>
          <a:ln cap="rnd"/>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1400" b="1" dirty="0"/>
              <a:t>1.</a:t>
            </a:r>
            <a:r>
              <a:rPr lang="zh-CN" altLang="en-US" sz="1400" b="1" dirty="0"/>
              <a:t>提升迭代效率</a:t>
            </a:r>
            <a:endParaRPr lang="en-US" altLang="zh-CN" sz="1400" b="1" dirty="0"/>
          </a:p>
          <a:p>
            <a:endParaRPr lang="en-US" altLang="zh-CN" sz="700" dirty="0"/>
          </a:p>
          <a:p>
            <a:endParaRPr lang="en-US" altLang="zh-CN" sz="1000" dirty="0"/>
          </a:p>
          <a:p>
            <a:endParaRPr lang="en-US" altLang="zh-CN" sz="1000" dirty="0"/>
          </a:p>
          <a:p>
            <a:endParaRPr lang="en-US" altLang="zh-CN" sz="1000" dirty="0"/>
          </a:p>
          <a:p>
            <a:r>
              <a:rPr lang="zh-CN" altLang="en-US" sz="1050" dirty="0"/>
              <a:t>与传统单体架构应用不同，每个微服务都可以独立发布。可作为独立的组件进行编译和部署。</a:t>
            </a:r>
            <a:endParaRPr lang="en-US" altLang="zh-CN" sz="1050" dirty="0"/>
          </a:p>
          <a:p>
            <a:endParaRPr lang="en-US" altLang="zh-CN" sz="1000" dirty="0"/>
          </a:p>
          <a:p>
            <a:endParaRPr lang="en-US" altLang="zh-CN" sz="1000" dirty="0"/>
          </a:p>
          <a:p>
            <a:endParaRPr lang="en-US" altLang="zh-CN" sz="1000" dirty="0"/>
          </a:p>
          <a:p>
            <a:endParaRPr lang="en-US" altLang="zh-CN" sz="1000" dirty="0"/>
          </a:p>
          <a:p>
            <a:r>
              <a:rPr lang="zh-CN" altLang="en-US" sz="1050" dirty="0"/>
              <a:t>升级代价小，大大提升了升级的效率，使需求响应的时间周期缩短。</a:t>
            </a:r>
            <a:endParaRPr lang="en-US" altLang="zh-CN" sz="1050" dirty="0"/>
          </a:p>
          <a:p>
            <a:endParaRPr lang="en-US" altLang="zh-CN" sz="1000" dirty="0"/>
          </a:p>
          <a:p>
            <a:endParaRPr lang="en-US" altLang="zh-CN" sz="1000" dirty="0"/>
          </a:p>
          <a:p>
            <a:endParaRPr lang="zh-CN" altLang="en-US" sz="700" dirty="0"/>
          </a:p>
        </p:txBody>
      </p:sp>
      <p:sp>
        <p:nvSpPr>
          <p:cNvPr id="7" name="矩形 6">
            <a:extLst>
              <a:ext uri="{FF2B5EF4-FFF2-40B4-BE49-F238E27FC236}">
                <a16:creationId xmlns:a16="http://schemas.microsoft.com/office/drawing/2014/main" id="{F4D37B63-4858-4A12-94AB-5F94519F8276}"/>
              </a:ext>
            </a:extLst>
          </p:cNvPr>
          <p:cNvSpPr/>
          <p:nvPr/>
        </p:nvSpPr>
        <p:spPr>
          <a:xfrm>
            <a:off x="3199071" y="1356359"/>
            <a:ext cx="1776548" cy="3483429"/>
          </a:xfrm>
          <a:prstGeom prst="rect">
            <a:avLst/>
          </a:prstGeom>
          <a:ln cap="rnd"/>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1400" b="1" dirty="0"/>
              <a:t>2.</a:t>
            </a:r>
            <a:r>
              <a:rPr lang="zh-CN" altLang="en-US" sz="1400" b="1" dirty="0"/>
              <a:t>弹性扩展</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1050" dirty="0"/>
              <a:t>单体架构紧耦合，而微服务为模块化结构，微服务之间为松耦合状态。</a:t>
            </a:r>
            <a:endParaRPr lang="en-US" altLang="zh-CN" sz="1050" dirty="0"/>
          </a:p>
          <a:p>
            <a:endParaRPr lang="en-US" altLang="zh-CN" sz="1050" dirty="0"/>
          </a:p>
          <a:p>
            <a:endParaRPr lang="en-US" altLang="zh-CN" sz="1050" dirty="0"/>
          </a:p>
          <a:p>
            <a:endParaRPr lang="en-US" altLang="zh-CN" sz="1050" dirty="0"/>
          </a:p>
          <a:p>
            <a:endParaRPr lang="en-US" altLang="zh-CN" sz="1050" dirty="0"/>
          </a:p>
          <a:p>
            <a:endParaRPr lang="en-US" altLang="zh-CN" sz="1050" dirty="0"/>
          </a:p>
          <a:p>
            <a:r>
              <a:rPr lang="zh-CN" altLang="en-US" sz="1050" dirty="0"/>
              <a:t>在应用扩展时候，仅需要扩展有瓶颈的业务，有利于应用的模块化扩展。</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endParaRPr lang="zh-CN" altLang="en-US" sz="700" dirty="0"/>
          </a:p>
        </p:txBody>
      </p:sp>
      <p:sp>
        <p:nvSpPr>
          <p:cNvPr id="8" name="矩形 7">
            <a:extLst>
              <a:ext uri="{FF2B5EF4-FFF2-40B4-BE49-F238E27FC236}">
                <a16:creationId xmlns:a16="http://schemas.microsoft.com/office/drawing/2014/main" id="{205FF989-9360-4963-9B64-417E04B87C67}"/>
              </a:ext>
            </a:extLst>
          </p:cNvPr>
          <p:cNvSpPr/>
          <p:nvPr/>
        </p:nvSpPr>
        <p:spPr>
          <a:xfrm>
            <a:off x="9582819" y="1356356"/>
            <a:ext cx="1776548" cy="3483429"/>
          </a:xfrm>
          <a:prstGeom prst="rect">
            <a:avLst/>
          </a:prstGeom>
          <a:ln cap="rnd"/>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1400" b="1" dirty="0"/>
              <a:t>5.</a:t>
            </a:r>
            <a:r>
              <a:rPr lang="zh-CN" altLang="en-US" sz="1400" b="1" dirty="0"/>
              <a:t>提高组织效率</a:t>
            </a:r>
            <a:endParaRPr lang="en-US" altLang="zh-CN" sz="1400" b="1"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1050" dirty="0"/>
              <a:t>每一个微服务可独立由</a:t>
            </a:r>
            <a:r>
              <a:rPr lang="en-US" altLang="zh-CN" sz="1050" dirty="0"/>
              <a:t>Team</a:t>
            </a:r>
            <a:r>
              <a:rPr lang="zh-CN" altLang="en-US" sz="1050" dirty="0"/>
              <a:t>来开发，相互依赖的所有方定义好输出和输入，可大大降低沟通的成本。</a:t>
            </a:r>
            <a:endParaRPr lang="en-US" altLang="zh-CN" sz="1050" dirty="0"/>
          </a:p>
          <a:p>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1050" dirty="0"/>
              <a:t>使得组织的效率大大的增加</a:t>
            </a:r>
          </a:p>
        </p:txBody>
      </p:sp>
      <p:sp>
        <p:nvSpPr>
          <p:cNvPr id="9" name="矩形 8">
            <a:extLst>
              <a:ext uri="{FF2B5EF4-FFF2-40B4-BE49-F238E27FC236}">
                <a16:creationId xmlns:a16="http://schemas.microsoft.com/office/drawing/2014/main" id="{B2C4842E-F2E6-462B-B41C-19836C36D465}"/>
              </a:ext>
            </a:extLst>
          </p:cNvPr>
          <p:cNvSpPr/>
          <p:nvPr/>
        </p:nvSpPr>
        <p:spPr>
          <a:xfrm>
            <a:off x="7454903" y="1356357"/>
            <a:ext cx="1776548" cy="3483429"/>
          </a:xfrm>
          <a:prstGeom prst="rect">
            <a:avLst/>
          </a:prstGeom>
          <a:ln cap="rnd"/>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1400" b="1" dirty="0"/>
              <a:t>4.</a:t>
            </a:r>
            <a:r>
              <a:rPr lang="zh-CN" altLang="en-US" sz="1400" b="1" dirty="0"/>
              <a:t>丰富的技术栈</a:t>
            </a:r>
            <a:endParaRPr lang="en-US" altLang="zh-CN" sz="1400" b="1"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1050" dirty="0"/>
              <a:t>更具业务需求，不同的服务可以更具业务类型实现灵活的技术选型</a:t>
            </a:r>
            <a:r>
              <a:rPr lang="en-US" altLang="zh-CN" sz="1050" dirty="0"/>
              <a:t>[</a:t>
            </a:r>
            <a:r>
              <a:rPr lang="zh-CN" altLang="en-US" sz="1050" dirty="0"/>
              <a:t>计算密集，</a:t>
            </a:r>
            <a:r>
              <a:rPr lang="en-US" altLang="zh-CN" sz="1050" dirty="0"/>
              <a:t>I/O</a:t>
            </a:r>
            <a:r>
              <a:rPr lang="zh-CN" altLang="en-US" sz="1050" dirty="0"/>
              <a:t>密集</a:t>
            </a:r>
            <a:r>
              <a:rPr lang="en-US" altLang="zh-CN" sz="1050" dirty="0"/>
              <a:t>]</a:t>
            </a:r>
          </a:p>
          <a:p>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1050" dirty="0"/>
              <a:t>不同的微服务可以依赖不同的编程语言，开发框架，以及数据存储技术，针对不同的微服务可选择合适的技术栈</a:t>
            </a:r>
            <a:endParaRPr lang="en-US" altLang="zh-CN" sz="1050" dirty="0"/>
          </a:p>
          <a:p>
            <a:endParaRPr lang="en-US" altLang="zh-CN" sz="700" dirty="0"/>
          </a:p>
          <a:p>
            <a:endParaRPr lang="en-US" altLang="zh-CN" sz="700" dirty="0"/>
          </a:p>
          <a:p>
            <a:endParaRPr lang="en-US" altLang="zh-CN" sz="700" dirty="0"/>
          </a:p>
          <a:p>
            <a:endParaRPr lang="zh-CN" altLang="en-US" sz="700" dirty="0"/>
          </a:p>
        </p:txBody>
      </p:sp>
      <p:sp>
        <p:nvSpPr>
          <p:cNvPr id="10" name="矩形 9">
            <a:extLst>
              <a:ext uri="{FF2B5EF4-FFF2-40B4-BE49-F238E27FC236}">
                <a16:creationId xmlns:a16="http://schemas.microsoft.com/office/drawing/2014/main" id="{57AC9A73-09B2-4004-9C30-58FF0FB7A160}"/>
              </a:ext>
            </a:extLst>
          </p:cNvPr>
          <p:cNvSpPr/>
          <p:nvPr/>
        </p:nvSpPr>
        <p:spPr>
          <a:xfrm>
            <a:off x="5326987" y="1356358"/>
            <a:ext cx="1776548" cy="3483429"/>
          </a:xfrm>
          <a:prstGeom prst="rect">
            <a:avLst/>
          </a:prstGeom>
          <a:ln cap="rnd"/>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1400" b="1" dirty="0"/>
              <a:t>3.</a:t>
            </a:r>
            <a:r>
              <a:rPr lang="zh-CN" altLang="en-US" sz="1400" b="1" dirty="0"/>
              <a:t>容错能力</a:t>
            </a:r>
            <a:endParaRPr lang="en-US" altLang="zh-CN" sz="1400" b="1" dirty="0"/>
          </a:p>
          <a:p>
            <a:endParaRPr lang="en-US" altLang="zh-CN" sz="1000" dirty="0"/>
          </a:p>
          <a:p>
            <a:endParaRPr lang="en-US" altLang="zh-CN" sz="1400" dirty="0"/>
          </a:p>
          <a:p>
            <a:endParaRPr lang="en-US" altLang="zh-CN" sz="1050" dirty="0"/>
          </a:p>
          <a:p>
            <a:r>
              <a:rPr lang="zh-CN" altLang="en-US" sz="1050" dirty="0"/>
              <a:t>单体架构应用架构在同一个进程中实现，如若一个功能的</a:t>
            </a:r>
            <a:r>
              <a:rPr lang="en-US" altLang="zh-CN" sz="1050" dirty="0"/>
              <a:t>Bug</a:t>
            </a:r>
            <a:r>
              <a:rPr lang="zh-CN" altLang="en-US" sz="1050" dirty="0"/>
              <a:t>，可能造成整体退出。而微服务可实现进程级别的隔离</a:t>
            </a:r>
            <a:endParaRPr lang="en-US" altLang="zh-CN" sz="1050" dirty="0"/>
          </a:p>
          <a:p>
            <a:endParaRPr lang="en-US" altLang="zh-CN" sz="1050" dirty="0"/>
          </a:p>
          <a:p>
            <a:endParaRPr lang="en-US" altLang="zh-CN" sz="1050" dirty="0"/>
          </a:p>
          <a:p>
            <a:endParaRPr lang="en-US" altLang="zh-CN" sz="1000" dirty="0"/>
          </a:p>
          <a:p>
            <a:r>
              <a:rPr lang="zh-CN" altLang="en-US" sz="1000" dirty="0"/>
              <a:t>每个服务是自治的，单个服务的异常通常不会导致整体业务的崩溃。</a:t>
            </a:r>
            <a:endParaRPr lang="en-US" altLang="zh-CN" sz="1000" dirty="0"/>
          </a:p>
          <a:p>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endParaRPr lang="zh-CN" altLang="en-US" sz="700" dirty="0"/>
          </a:p>
        </p:txBody>
      </p:sp>
      <p:sp>
        <p:nvSpPr>
          <p:cNvPr id="11" name="等腰三角形 10">
            <a:extLst>
              <a:ext uri="{FF2B5EF4-FFF2-40B4-BE49-F238E27FC236}">
                <a16:creationId xmlns:a16="http://schemas.microsoft.com/office/drawing/2014/main" id="{2AE0E60B-7147-4637-89D3-E8CCBE542DB4}"/>
              </a:ext>
            </a:extLst>
          </p:cNvPr>
          <p:cNvSpPr/>
          <p:nvPr/>
        </p:nvSpPr>
        <p:spPr>
          <a:xfrm>
            <a:off x="2619309" y="1157425"/>
            <a:ext cx="456788" cy="369332"/>
          </a:xfrm>
          <a:prstGeom prst="triangle">
            <a:avLst/>
          </a:prstGeom>
          <a:ln cap="rn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13" name="文本框 12">
            <a:extLst>
              <a:ext uri="{FF2B5EF4-FFF2-40B4-BE49-F238E27FC236}">
                <a16:creationId xmlns:a16="http://schemas.microsoft.com/office/drawing/2014/main" id="{FDFD00FF-F0D3-41FE-8AED-6DB0704D86C3}"/>
              </a:ext>
            </a:extLst>
          </p:cNvPr>
          <p:cNvSpPr txBox="1"/>
          <p:nvPr/>
        </p:nvSpPr>
        <p:spPr>
          <a:xfrm>
            <a:off x="951894" y="5238910"/>
            <a:ext cx="10288212" cy="461665"/>
          </a:xfrm>
          <a:prstGeom prst="rect">
            <a:avLst/>
          </a:prstGeom>
          <a:noFill/>
        </p:spPr>
        <p:txBody>
          <a:bodyPr wrap="square" rtlCol="0">
            <a:spAutoFit/>
          </a:bodyPr>
          <a:lstStyle/>
          <a:p>
            <a:r>
              <a:rPr lang="zh-CN" altLang="en-US" sz="1200" dirty="0"/>
              <a:t>目前</a:t>
            </a:r>
            <a:r>
              <a:rPr lang="en-US" altLang="zh-CN" sz="1200" dirty="0"/>
              <a:t>kubernetes</a:t>
            </a:r>
            <a:r>
              <a:rPr lang="zh-CN" altLang="en-US" sz="1200" dirty="0"/>
              <a:t>出于快速发展的时期，并成为</a:t>
            </a:r>
            <a:r>
              <a:rPr lang="en-US" altLang="zh-CN" sz="1200" dirty="0"/>
              <a:t>PaaS</a:t>
            </a:r>
            <a:r>
              <a:rPr lang="zh-CN" altLang="en-US" sz="1200" dirty="0"/>
              <a:t>事实标准。所以会有越来越多的开发者涌入社区，可以促使一些问题和</a:t>
            </a:r>
            <a:r>
              <a:rPr lang="en-US" altLang="zh-CN" sz="1200" dirty="0"/>
              <a:t>bug</a:t>
            </a:r>
            <a:r>
              <a:rPr lang="zh-CN" altLang="en-US" sz="1200" dirty="0"/>
              <a:t>在短期内得到解决。并且提供诸多场景下的解决方案，使用者可有多重选择。</a:t>
            </a:r>
          </a:p>
        </p:txBody>
      </p:sp>
    </p:spTree>
    <p:extLst>
      <p:ext uri="{BB962C8B-B14F-4D97-AF65-F5344CB8AC3E}">
        <p14:creationId xmlns:p14="http://schemas.microsoft.com/office/powerpoint/2010/main" val="3641913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05EB882-F4B7-434C-A801-E66747C073DD}"/>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Pod</a:t>
            </a:r>
            <a:endParaRPr lang="zh-CN" altLang="en-US" dirty="0"/>
          </a:p>
        </p:txBody>
      </p:sp>
      <p:pic>
        <p:nvPicPr>
          <p:cNvPr id="6150" name="Picture 6" descr="workflow.png">
            <a:extLst>
              <a:ext uri="{FF2B5EF4-FFF2-40B4-BE49-F238E27FC236}">
                <a16:creationId xmlns:a16="http://schemas.microsoft.com/office/drawing/2014/main" id="{B79A35EE-674C-4639-829B-9F706630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938" y="1674364"/>
            <a:ext cx="6205730" cy="4142325"/>
          </a:xfrm>
          <a:prstGeom prst="rect">
            <a:avLst/>
          </a:prstGeom>
          <a:noFill/>
          <a:extLst>
            <a:ext uri="{909E8E84-426E-40DD-AFC4-6F175D3DCCD1}">
              <a14:hiddenFill xmlns:a14="http://schemas.microsoft.com/office/drawing/2010/main">
                <a:solidFill>
                  <a:srgbClr val="FFFFFF"/>
                </a:solidFill>
              </a14:hiddenFill>
            </a:ext>
          </a:extLst>
        </p:spPr>
      </p:pic>
      <p:sp>
        <p:nvSpPr>
          <p:cNvPr id="9" name="标注: 线形 8">
            <a:extLst>
              <a:ext uri="{FF2B5EF4-FFF2-40B4-BE49-F238E27FC236}">
                <a16:creationId xmlns:a16="http://schemas.microsoft.com/office/drawing/2014/main" id="{894FAE9B-2CD1-44EA-94CF-D07C2939C0DF}"/>
              </a:ext>
            </a:extLst>
          </p:cNvPr>
          <p:cNvSpPr/>
          <p:nvPr/>
        </p:nvSpPr>
        <p:spPr>
          <a:xfrm flipH="1">
            <a:off x="967021" y="2037744"/>
            <a:ext cx="1962089" cy="226949"/>
          </a:xfrm>
          <a:prstGeom prst="borderCallout1">
            <a:avLst>
              <a:gd name="adj1" fmla="val 18750"/>
              <a:gd name="adj2" fmla="val -8333"/>
              <a:gd name="adj3" fmla="val 94566"/>
              <a:gd name="adj4" fmla="val -40002"/>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900" dirty="0"/>
              <a:t>1.</a:t>
            </a:r>
            <a:r>
              <a:rPr lang="zh-CN" altLang="en-US" sz="900" dirty="0"/>
              <a:t>用户通过 </a:t>
            </a:r>
            <a:r>
              <a:rPr lang="en-US" altLang="zh-CN" sz="900" dirty="0"/>
              <a:t>REST API </a:t>
            </a:r>
            <a:r>
              <a:rPr lang="zh-CN" altLang="en-US" sz="900" dirty="0"/>
              <a:t>创建一个 </a:t>
            </a:r>
            <a:r>
              <a:rPr lang="en-US" altLang="zh-CN" sz="900" dirty="0"/>
              <a:t>Pod</a:t>
            </a:r>
            <a:endParaRPr lang="zh-CN" altLang="en-US" sz="900" dirty="0"/>
          </a:p>
        </p:txBody>
      </p:sp>
      <p:sp>
        <p:nvSpPr>
          <p:cNvPr id="11" name="标注: 线形 10">
            <a:extLst>
              <a:ext uri="{FF2B5EF4-FFF2-40B4-BE49-F238E27FC236}">
                <a16:creationId xmlns:a16="http://schemas.microsoft.com/office/drawing/2014/main" id="{02F8304F-7F13-44C3-A7A0-3D96C43AF3DD}"/>
              </a:ext>
            </a:extLst>
          </p:cNvPr>
          <p:cNvSpPr/>
          <p:nvPr/>
        </p:nvSpPr>
        <p:spPr>
          <a:xfrm flipH="1">
            <a:off x="967022" y="3438024"/>
            <a:ext cx="1962089" cy="226949"/>
          </a:xfrm>
          <a:prstGeom prst="borderCallout1">
            <a:avLst>
              <a:gd name="adj1" fmla="val 18750"/>
              <a:gd name="adj2" fmla="val -8333"/>
              <a:gd name="adj3" fmla="val -381251"/>
              <a:gd name="adj4" fmla="val -91488"/>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900" dirty="0"/>
              <a:t>2.apiserver </a:t>
            </a:r>
            <a:r>
              <a:rPr lang="zh-CN" altLang="en-US" sz="900" dirty="0"/>
              <a:t>将其写入 </a:t>
            </a:r>
            <a:r>
              <a:rPr lang="en-US" altLang="zh-CN" sz="900" dirty="0"/>
              <a:t>etcd</a:t>
            </a:r>
            <a:endParaRPr lang="zh-CN" altLang="en-US" sz="900" dirty="0"/>
          </a:p>
        </p:txBody>
      </p:sp>
      <p:sp>
        <p:nvSpPr>
          <p:cNvPr id="13" name="标注: 线形 12">
            <a:extLst>
              <a:ext uri="{FF2B5EF4-FFF2-40B4-BE49-F238E27FC236}">
                <a16:creationId xmlns:a16="http://schemas.microsoft.com/office/drawing/2014/main" id="{4786FDC9-3144-42E8-A765-829BD8E84656}"/>
              </a:ext>
            </a:extLst>
          </p:cNvPr>
          <p:cNvSpPr/>
          <p:nvPr/>
        </p:nvSpPr>
        <p:spPr>
          <a:xfrm>
            <a:off x="7829013" y="2232150"/>
            <a:ext cx="3566524" cy="339897"/>
          </a:xfrm>
          <a:prstGeom prst="borderCallout1">
            <a:avLst>
              <a:gd name="adj1" fmla="val 18750"/>
              <a:gd name="adj2" fmla="val -8333"/>
              <a:gd name="adj3" fmla="val 246744"/>
              <a:gd name="adj4" fmla="val -57305"/>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900" dirty="0"/>
              <a:t>3.scheduluer </a:t>
            </a:r>
            <a:r>
              <a:rPr lang="zh-CN" altLang="en-US" sz="900" dirty="0"/>
              <a:t>检测到未绑定 </a:t>
            </a:r>
            <a:r>
              <a:rPr lang="en-US" altLang="zh-CN" sz="900" dirty="0"/>
              <a:t>Node </a:t>
            </a:r>
            <a:r>
              <a:rPr lang="zh-CN" altLang="en-US" sz="900" dirty="0"/>
              <a:t>的 </a:t>
            </a:r>
            <a:r>
              <a:rPr lang="en-US" altLang="zh-CN" sz="900" dirty="0"/>
              <a:t>Pod</a:t>
            </a:r>
            <a:r>
              <a:rPr lang="zh-CN" altLang="en-US" sz="900" dirty="0"/>
              <a:t>，开始调度并更新 </a:t>
            </a:r>
            <a:r>
              <a:rPr lang="en-US" altLang="zh-CN" sz="900" dirty="0"/>
              <a:t>Pod </a:t>
            </a:r>
            <a:r>
              <a:rPr lang="zh-CN" altLang="en-US" sz="900" dirty="0"/>
              <a:t>的 </a:t>
            </a:r>
            <a:r>
              <a:rPr lang="en-US" altLang="zh-CN" sz="900" dirty="0"/>
              <a:t>Node </a:t>
            </a:r>
            <a:r>
              <a:rPr lang="zh-CN" altLang="en-US" sz="900" dirty="0"/>
              <a:t>绑定</a:t>
            </a:r>
          </a:p>
        </p:txBody>
      </p:sp>
      <p:sp>
        <p:nvSpPr>
          <p:cNvPr id="14" name="标注: 线形 13">
            <a:extLst>
              <a:ext uri="{FF2B5EF4-FFF2-40B4-BE49-F238E27FC236}">
                <a16:creationId xmlns:a16="http://schemas.microsoft.com/office/drawing/2014/main" id="{CA8714BF-5EFE-42A7-95BE-3DBB021CE3C7}"/>
              </a:ext>
            </a:extLst>
          </p:cNvPr>
          <p:cNvSpPr/>
          <p:nvPr/>
        </p:nvSpPr>
        <p:spPr>
          <a:xfrm>
            <a:off x="7829013" y="4808087"/>
            <a:ext cx="3566524" cy="339897"/>
          </a:xfrm>
          <a:prstGeom prst="borderCallout1">
            <a:avLst>
              <a:gd name="adj1" fmla="val 18750"/>
              <a:gd name="adj2" fmla="val -8333"/>
              <a:gd name="adj3" fmla="val -152946"/>
              <a:gd name="adj4" fmla="val -47756"/>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900" dirty="0"/>
              <a:t>4. kubelet </a:t>
            </a:r>
            <a:r>
              <a:rPr lang="zh-CN" altLang="en-US" sz="900" dirty="0"/>
              <a:t>检测到有新的 </a:t>
            </a:r>
            <a:r>
              <a:rPr lang="en-US" altLang="zh-CN" sz="900" dirty="0"/>
              <a:t>Pod </a:t>
            </a:r>
            <a:r>
              <a:rPr lang="zh-CN" altLang="en-US" sz="900" dirty="0"/>
              <a:t>调度过来，通过 </a:t>
            </a:r>
            <a:r>
              <a:rPr lang="en-US" altLang="zh-CN" sz="900" dirty="0"/>
              <a:t>container runtime </a:t>
            </a:r>
            <a:r>
              <a:rPr lang="zh-CN" altLang="en-US" sz="900" dirty="0"/>
              <a:t>运行该 </a:t>
            </a:r>
            <a:r>
              <a:rPr lang="en-US" altLang="zh-CN" sz="900" dirty="0"/>
              <a:t>Pod</a:t>
            </a:r>
            <a:endParaRPr lang="zh-CN" altLang="en-US" sz="900" dirty="0"/>
          </a:p>
        </p:txBody>
      </p:sp>
      <p:sp>
        <p:nvSpPr>
          <p:cNvPr id="15" name="标注: 线形 14">
            <a:extLst>
              <a:ext uri="{FF2B5EF4-FFF2-40B4-BE49-F238E27FC236}">
                <a16:creationId xmlns:a16="http://schemas.microsoft.com/office/drawing/2014/main" id="{1BE8FD30-5C06-42E7-96E1-1A99323BA436}"/>
              </a:ext>
            </a:extLst>
          </p:cNvPr>
          <p:cNvSpPr/>
          <p:nvPr/>
        </p:nvSpPr>
        <p:spPr>
          <a:xfrm flipH="1">
            <a:off x="967021" y="4978036"/>
            <a:ext cx="3304179" cy="339897"/>
          </a:xfrm>
          <a:prstGeom prst="borderCallout1">
            <a:avLst>
              <a:gd name="adj1" fmla="val 18750"/>
              <a:gd name="adj2" fmla="val -8333"/>
              <a:gd name="adj3" fmla="val -47898"/>
              <a:gd name="adj4" fmla="val -49339"/>
            </a:avLst>
          </a:prstGeom>
          <a:ln cap="rnd"/>
        </p:spPr>
        <p:style>
          <a:lnRef idx="2">
            <a:schemeClr val="dk1"/>
          </a:lnRef>
          <a:fillRef idx="1">
            <a:schemeClr val="lt1"/>
          </a:fillRef>
          <a:effectRef idx="0">
            <a:schemeClr val="dk1"/>
          </a:effectRef>
          <a:fontRef idx="minor">
            <a:schemeClr val="dk1"/>
          </a:fontRef>
        </p:style>
        <p:txBody>
          <a:bodyPr rtlCol="0" anchor="ctr"/>
          <a:lstStyle/>
          <a:p>
            <a:r>
              <a:rPr lang="en-US" altLang="zh-CN" sz="900" dirty="0"/>
              <a:t>5. kubelet </a:t>
            </a:r>
            <a:r>
              <a:rPr lang="zh-CN" altLang="en-US" sz="900" dirty="0"/>
              <a:t>通过 </a:t>
            </a:r>
            <a:r>
              <a:rPr lang="en-US" altLang="zh-CN" sz="900" dirty="0"/>
              <a:t>container runtime </a:t>
            </a:r>
            <a:r>
              <a:rPr lang="zh-CN" altLang="en-US" sz="900" dirty="0"/>
              <a:t>取到 </a:t>
            </a:r>
            <a:r>
              <a:rPr lang="en-US" altLang="zh-CN" sz="900" dirty="0"/>
              <a:t>Pod </a:t>
            </a:r>
            <a:r>
              <a:rPr lang="zh-CN" altLang="en-US" sz="900" dirty="0"/>
              <a:t>状态，并更新到 </a:t>
            </a:r>
            <a:r>
              <a:rPr lang="en-US" altLang="zh-CN" sz="900" dirty="0"/>
              <a:t>apiserver </a:t>
            </a:r>
            <a:r>
              <a:rPr lang="zh-CN" altLang="en-US" sz="900" dirty="0"/>
              <a:t>中</a:t>
            </a:r>
          </a:p>
        </p:txBody>
      </p:sp>
      <p:sp>
        <p:nvSpPr>
          <p:cNvPr id="10" name="文本框 9">
            <a:extLst>
              <a:ext uri="{FF2B5EF4-FFF2-40B4-BE49-F238E27FC236}">
                <a16:creationId xmlns:a16="http://schemas.microsoft.com/office/drawing/2014/main" id="{6EC9E9A5-1373-418D-AF83-FC4C9D755361}"/>
              </a:ext>
            </a:extLst>
          </p:cNvPr>
          <p:cNvSpPr txBox="1"/>
          <p:nvPr/>
        </p:nvSpPr>
        <p:spPr>
          <a:xfrm>
            <a:off x="5360004" y="1061074"/>
            <a:ext cx="1663597" cy="276999"/>
          </a:xfrm>
          <a:prstGeom prst="rect">
            <a:avLst/>
          </a:prstGeom>
          <a:noFill/>
        </p:spPr>
        <p:txBody>
          <a:bodyPr wrap="none" rtlCol="0">
            <a:spAutoFit/>
          </a:bodyPr>
          <a:lstStyle/>
          <a:p>
            <a:r>
              <a:rPr lang="zh-CN" altLang="en-US" sz="1200" b="1" dirty="0"/>
              <a:t>典型的</a:t>
            </a:r>
            <a:r>
              <a:rPr lang="en-US" altLang="zh-CN" sz="1200" b="1" dirty="0"/>
              <a:t>Pod</a:t>
            </a:r>
            <a:r>
              <a:rPr lang="zh-CN" altLang="en-US" sz="1200" b="1" dirty="0"/>
              <a:t>创建的流程</a:t>
            </a:r>
          </a:p>
        </p:txBody>
      </p:sp>
    </p:spTree>
    <p:extLst>
      <p:ext uri="{BB962C8B-B14F-4D97-AF65-F5344CB8AC3E}">
        <p14:creationId xmlns:p14="http://schemas.microsoft.com/office/powerpoint/2010/main" val="3391103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F7690-FEDD-4738-890A-B9631F580036}"/>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Pod Example</a:t>
            </a:r>
            <a:endParaRPr lang="zh-CN" altLang="en-US" dirty="0"/>
          </a:p>
        </p:txBody>
      </p:sp>
      <p:sp>
        <p:nvSpPr>
          <p:cNvPr id="2" name="矩形 1">
            <a:extLst>
              <a:ext uri="{FF2B5EF4-FFF2-40B4-BE49-F238E27FC236}">
                <a16:creationId xmlns:a16="http://schemas.microsoft.com/office/drawing/2014/main" id="{2FCD4789-C17E-4502-875F-A5A004F6B6FF}"/>
              </a:ext>
            </a:extLst>
          </p:cNvPr>
          <p:cNvSpPr/>
          <p:nvPr/>
        </p:nvSpPr>
        <p:spPr>
          <a:xfrm>
            <a:off x="1846218" y="1002082"/>
            <a:ext cx="3805646" cy="35394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400" dirty="0"/>
              <a:t>apiVersion: apps/v1beta1</a:t>
            </a:r>
          </a:p>
          <a:p>
            <a:r>
              <a:rPr lang="en-US" altLang="zh-CN" sz="1400" dirty="0"/>
              <a:t>kind: Deployment</a:t>
            </a:r>
          </a:p>
          <a:p>
            <a:r>
              <a:rPr lang="en-US" altLang="zh-CN" sz="1400" dirty="0"/>
              <a:t>metadata:</a:t>
            </a:r>
          </a:p>
          <a:p>
            <a:r>
              <a:rPr lang="en-US" altLang="zh-CN" sz="1400" dirty="0"/>
              <a:t>  name: httpd</a:t>
            </a:r>
          </a:p>
          <a:p>
            <a:r>
              <a:rPr lang="en-US" altLang="zh-CN" sz="1400" dirty="0"/>
              <a:t>spec:</a:t>
            </a:r>
          </a:p>
          <a:p>
            <a:r>
              <a:rPr lang="en-US" altLang="zh-CN" sz="1400" dirty="0"/>
              <a:t>  replicas: 3</a:t>
            </a:r>
          </a:p>
          <a:p>
            <a:r>
              <a:rPr lang="en-US" altLang="zh-CN" sz="1400" dirty="0"/>
              <a:t>  template:</a:t>
            </a:r>
          </a:p>
          <a:p>
            <a:r>
              <a:rPr lang="en-US" altLang="zh-CN" sz="1400" dirty="0"/>
              <a:t>    metadata:</a:t>
            </a:r>
          </a:p>
          <a:p>
            <a:r>
              <a:rPr lang="en-US" altLang="zh-CN" sz="1400" dirty="0"/>
              <a:t>      labels:</a:t>
            </a:r>
          </a:p>
          <a:p>
            <a:r>
              <a:rPr lang="en-US" altLang="zh-CN" sz="1400" dirty="0"/>
              <a:t>        run: httpd</a:t>
            </a:r>
          </a:p>
          <a:p>
            <a:r>
              <a:rPr lang="en-US" altLang="zh-CN" sz="1400" dirty="0"/>
              <a:t>    spec:</a:t>
            </a:r>
          </a:p>
          <a:p>
            <a:r>
              <a:rPr lang="en-US" altLang="zh-CN" sz="1400" dirty="0"/>
              <a:t>      containers: </a:t>
            </a:r>
          </a:p>
          <a:p>
            <a:r>
              <a:rPr lang="en-US" altLang="zh-CN" sz="1400" dirty="0"/>
              <a:t>      - name: httpd</a:t>
            </a:r>
          </a:p>
          <a:p>
            <a:r>
              <a:rPr lang="en-US" altLang="zh-CN" sz="1400" dirty="0"/>
              <a:t>        image: httpd</a:t>
            </a:r>
          </a:p>
          <a:p>
            <a:r>
              <a:rPr lang="en-US" altLang="zh-CN" sz="1400" dirty="0"/>
              <a:t>        ports:</a:t>
            </a:r>
          </a:p>
          <a:p>
            <a:r>
              <a:rPr lang="en-US" altLang="zh-CN" sz="1400" dirty="0"/>
              <a:t>        - containerPort: 80</a:t>
            </a:r>
            <a:endParaRPr lang="zh-CN" altLang="en-US" sz="1400" dirty="0"/>
          </a:p>
        </p:txBody>
      </p:sp>
      <p:sp>
        <p:nvSpPr>
          <p:cNvPr id="5" name="矩形 4">
            <a:extLst>
              <a:ext uri="{FF2B5EF4-FFF2-40B4-BE49-F238E27FC236}">
                <a16:creationId xmlns:a16="http://schemas.microsoft.com/office/drawing/2014/main" id="{711A2A6F-A2E8-492A-BF4C-01FEC347A5AD}"/>
              </a:ext>
            </a:extLst>
          </p:cNvPr>
          <p:cNvSpPr/>
          <p:nvPr/>
        </p:nvSpPr>
        <p:spPr>
          <a:xfrm>
            <a:off x="6992983" y="1001784"/>
            <a:ext cx="3805646" cy="35394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400" dirty="0"/>
              <a:t>apiVersion: apps/v1beta1     </a:t>
            </a:r>
            <a:r>
              <a:rPr lang="en-US" altLang="zh-CN" sz="1400" dirty="0">
                <a:latin typeface="Abadi" panose="020B0604020104020204" pitchFamily="34" charset="0"/>
              </a:rPr>
              <a:t>①</a:t>
            </a:r>
            <a:r>
              <a:rPr lang="zh-CN" altLang="en-US" sz="1400" dirty="0">
                <a:latin typeface="Abadi" panose="020B0604020104020204" pitchFamily="34" charset="0"/>
              </a:rPr>
              <a:t>：版本</a:t>
            </a:r>
            <a:endParaRPr lang="en-US" altLang="zh-CN" sz="1400" dirty="0"/>
          </a:p>
          <a:p>
            <a:r>
              <a:rPr lang="en-US" altLang="zh-CN" sz="1400" dirty="0"/>
              <a:t>kind: Deployment     </a:t>
            </a:r>
            <a:r>
              <a:rPr lang="en-US" altLang="zh-CN" sz="1400" dirty="0">
                <a:latin typeface="Abadi Extra Light" panose="020B0204020104020204" pitchFamily="34" charset="0"/>
              </a:rPr>
              <a:t>②</a:t>
            </a:r>
            <a:r>
              <a:rPr lang="zh-CN" altLang="en-US" sz="1400" dirty="0">
                <a:latin typeface="Abadi Extra Light" panose="020B0204020104020204" pitchFamily="34" charset="0"/>
              </a:rPr>
              <a:t>：</a:t>
            </a:r>
            <a:r>
              <a:rPr lang="en-US" altLang="zh-CN" sz="1400" dirty="0">
                <a:latin typeface="Abadi Extra Light" panose="020B0204020104020204" pitchFamily="34" charset="0"/>
              </a:rPr>
              <a:t>pod </a:t>
            </a:r>
            <a:r>
              <a:rPr lang="zh-CN" altLang="en-US" sz="1400" dirty="0">
                <a:latin typeface="Abadi Extra Light" panose="020B0204020104020204" pitchFamily="34" charset="0"/>
              </a:rPr>
              <a:t>类型</a:t>
            </a:r>
            <a:endParaRPr lang="en-US" altLang="zh-CN" sz="1400" dirty="0"/>
          </a:p>
          <a:p>
            <a:r>
              <a:rPr lang="en-US" altLang="zh-CN" sz="1400" dirty="0"/>
              <a:t>metadata:    </a:t>
            </a:r>
            <a:r>
              <a:rPr lang="en-US" altLang="zh-CN" sz="1400" dirty="0">
                <a:latin typeface="Angsana New" panose="02020603050405020304" pitchFamily="18" charset="-34"/>
                <a:cs typeface="Angsana New" panose="02020603050405020304" pitchFamily="18" charset="-34"/>
              </a:rPr>
              <a:t>③</a:t>
            </a:r>
            <a:r>
              <a:rPr lang="zh-CN" altLang="en-US" sz="1400" dirty="0">
                <a:latin typeface="Angsana New" panose="02020603050405020304" pitchFamily="18" charset="-34"/>
                <a:cs typeface="Angsana New" panose="02020603050405020304" pitchFamily="18" charset="-34"/>
              </a:rPr>
              <a:t>：元数据</a:t>
            </a:r>
            <a:endParaRPr lang="en-US" altLang="zh-CN" sz="1400" dirty="0"/>
          </a:p>
          <a:p>
            <a:r>
              <a:rPr lang="en-US" altLang="zh-CN" sz="1400" dirty="0"/>
              <a:t>  name: httpd</a:t>
            </a:r>
          </a:p>
          <a:p>
            <a:r>
              <a:rPr lang="en-US" altLang="zh-CN" sz="1400" dirty="0"/>
              <a:t>spec:</a:t>
            </a:r>
          </a:p>
          <a:p>
            <a:r>
              <a:rPr lang="en-US" altLang="zh-CN" sz="1400" dirty="0"/>
              <a:t>  replicas: 3  </a:t>
            </a:r>
            <a:r>
              <a:rPr lang="en-US" altLang="zh-CN" sz="1400" dirty="0">
                <a:latin typeface="Arial Nova" panose="020B0504020202020204" pitchFamily="34" charset="0"/>
              </a:rPr>
              <a:t>④</a:t>
            </a:r>
            <a:r>
              <a:rPr lang="zh-CN" altLang="en-US" sz="1400" dirty="0">
                <a:latin typeface="Arial Nova" panose="020B0504020202020204" pitchFamily="34" charset="0"/>
              </a:rPr>
              <a:t>：副本集的数量</a:t>
            </a:r>
            <a:endParaRPr lang="en-US" altLang="zh-CN" sz="1400" dirty="0"/>
          </a:p>
          <a:p>
            <a:r>
              <a:rPr lang="en-US" altLang="zh-CN" sz="1400" dirty="0"/>
              <a:t>  template:</a:t>
            </a:r>
          </a:p>
          <a:p>
            <a:r>
              <a:rPr lang="en-US" altLang="zh-CN" sz="1400" dirty="0"/>
              <a:t>    metadata:</a:t>
            </a:r>
          </a:p>
          <a:p>
            <a:r>
              <a:rPr lang="en-US" altLang="zh-CN" sz="1400" dirty="0"/>
              <a:t>      labels:    </a:t>
            </a:r>
            <a:r>
              <a:rPr lang="en-US" altLang="zh-CN" sz="1400" dirty="0">
                <a:latin typeface="Arial Nova Cond" panose="020B0506020202020204" pitchFamily="34" charset="0"/>
              </a:rPr>
              <a:t>⑤</a:t>
            </a:r>
            <a:r>
              <a:rPr lang="zh-CN" altLang="en-US" sz="1400" dirty="0">
                <a:latin typeface="Arial Nova Cond" panose="020B0506020202020204" pitchFamily="34" charset="0"/>
              </a:rPr>
              <a:t>：标签列表</a:t>
            </a:r>
            <a:endParaRPr lang="en-US" altLang="zh-CN" sz="1400" dirty="0"/>
          </a:p>
          <a:p>
            <a:r>
              <a:rPr lang="en-US" altLang="zh-CN" sz="1400" dirty="0"/>
              <a:t>        run: httpd</a:t>
            </a:r>
          </a:p>
          <a:p>
            <a:r>
              <a:rPr lang="en-US" altLang="zh-CN" sz="1400" dirty="0"/>
              <a:t>    spec:</a:t>
            </a:r>
          </a:p>
          <a:p>
            <a:r>
              <a:rPr lang="en-US" altLang="zh-CN" sz="1400" dirty="0"/>
              <a:t>      containers: </a:t>
            </a:r>
          </a:p>
          <a:p>
            <a:r>
              <a:rPr lang="en-US" altLang="zh-CN" sz="1400" dirty="0"/>
              <a:t>      - name: httpd</a:t>
            </a:r>
          </a:p>
          <a:p>
            <a:r>
              <a:rPr lang="en-US" altLang="zh-CN" sz="1400" dirty="0"/>
              <a:t>        image: httpd</a:t>
            </a:r>
          </a:p>
          <a:p>
            <a:r>
              <a:rPr lang="en-US" altLang="zh-CN" sz="1400" dirty="0"/>
              <a:t>        ports:</a:t>
            </a:r>
          </a:p>
          <a:p>
            <a:r>
              <a:rPr lang="en-US" altLang="zh-CN" sz="1400" dirty="0"/>
              <a:t>        - containerPort: 80</a:t>
            </a:r>
            <a:endParaRPr lang="zh-CN" altLang="en-US" sz="1400" dirty="0"/>
          </a:p>
        </p:txBody>
      </p:sp>
      <p:sp>
        <p:nvSpPr>
          <p:cNvPr id="3" name="箭头: 右 2">
            <a:extLst>
              <a:ext uri="{FF2B5EF4-FFF2-40B4-BE49-F238E27FC236}">
                <a16:creationId xmlns:a16="http://schemas.microsoft.com/office/drawing/2014/main" id="{EFB292B1-47AB-40E5-9311-AE77E8F5309E}"/>
              </a:ext>
            </a:extLst>
          </p:cNvPr>
          <p:cNvSpPr/>
          <p:nvPr/>
        </p:nvSpPr>
        <p:spPr>
          <a:xfrm>
            <a:off x="5833219" y="2529183"/>
            <a:ext cx="978408" cy="484632"/>
          </a:xfrm>
          <a:prstGeom prst="rightArrow">
            <a:avLst/>
          </a:prstGeom>
          <a:ln cap="rnd"/>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p>
        </p:txBody>
      </p:sp>
      <p:sp>
        <p:nvSpPr>
          <p:cNvPr id="6" name="文本框 5">
            <a:extLst>
              <a:ext uri="{FF2B5EF4-FFF2-40B4-BE49-F238E27FC236}">
                <a16:creationId xmlns:a16="http://schemas.microsoft.com/office/drawing/2014/main" id="{6E1ACB54-E26C-4CB5-B824-FBE40A62C90D}"/>
              </a:ext>
            </a:extLst>
          </p:cNvPr>
          <p:cNvSpPr txBox="1"/>
          <p:nvPr/>
        </p:nvSpPr>
        <p:spPr>
          <a:xfrm>
            <a:off x="942765" y="4541214"/>
            <a:ext cx="3366243" cy="769441"/>
          </a:xfrm>
          <a:prstGeom prst="rect">
            <a:avLst/>
          </a:prstGeom>
          <a:noFill/>
        </p:spPr>
        <p:txBody>
          <a:bodyPr wrap="none" rtlCol="0">
            <a:spAutoFit/>
          </a:bodyPr>
          <a:lstStyle/>
          <a:p>
            <a:r>
              <a:rPr lang="zh-CN" altLang="en-US" dirty="0"/>
              <a:t>创建</a:t>
            </a:r>
            <a:r>
              <a:rPr lang="en-US" altLang="zh-CN" dirty="0"/>
              <a:t>pods</a:t>
            </a:r>
            <a:r>
              <a:rPr lang="zh-CN" altLang="en-US" dirty="0"/>
              <a:t>：</a:t>
            </a:r>
            <a:endParaRPr lang="en-US" altLang="zh-CN" dirty="0"/>
          </a:p>
          <a:p>
            <a:r>
              <a:rPr lang="en-US" altLang="zh-CN" sz="1400" dirty="0"/>
              <a:t>[root@k8s-1 ~]# kubectl  apply –f http.yml</a:t>
            </a:r>
          </a:p>
          <a:p>
            <a:endParaRPr lang="zh-CN" altLang="en-US" sz="1200" dirty="0"/>
          </a:p>
        </p:txBody>
      </p:sp>
      <p:pic>
        <p:nvPicPr>
          <p:cNvPr id="8" name="图片 7">
            <a:extLst>
              <a:ext uri="{FF2B5EF4-FFF2-40B4-BE49-F238E27FC236}">
                <a16:creationId xmlns:a16="http://schemas.microsoft.com/office/drawing/2014/main" id="{32A363E8-696F-4BB8-A8A9-6D7C6D14F0AD}"/>
              </a:ext>
            </a:extLst>
          </p:cNvPr>
          <p:cNvPicPr>
            <a:picLocks noChangeAspect="1"/>
          </p:cNvPicPr>
          <p:nvPr/>
        </p:nvPicPr>
        <p:blipFill>
          <a:blip r:embed="rId2"/>
          <a:stretch>
            <a:fillRect/>
          </a:stretch>
        </p:blipFill>
        <p:spPr>
          <a:xfrm>
            <a:off x="986310" y="5093918"/>
            <a:ext cx="8562975" cy="762000"/>
          </a:xfrm>
          <a:prstGeom prst="rect">
            <a:avLst/>
          </a:prstGeom>
          <a:effectLst>
            <a:softEdge rad="31750"/>
          </a:effectLst>
        </p:spPr>
      </p:pic>
    </p:spTree>
    <p:extLst>
      <p:ext uri="{BB962C8B-B14F-4D97-AF65-F5344CB8AC3E}">
        <p14:creationId xmlns:p14="http://schemas.microsoft.com/office/powerpoint/2010/main" val="228291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E2564C-F046-4009-A487-D5A1708B6126}"/>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Pod</a:t>
            </a:r>
            <a:r>
              <a:rPr lang="zh-CN" altLang="en-US" dirty="0"/>
              <a:t>异常后排查思路</a:t>
            </a:r>
          </a:p>
        </p:txBody>
      </p:sp>
      <p:graphicFrame>
        <p:nvGraphicFramePr>
          <p:cNvPr id="5" name="表格 4">
            <a:extLst>
              <a:ext uri="{FF2B5EF4-FFF2-40B4-BE49-F238E27FC236}">
                <a16:creationId xmlns:a16="http://schemas.microsoft.com/office/drawing/2014/main" id="{446A0763-C4C2-4B00-AAD6-4C3196F97477}"/>
              </a:ext>
            </a:extLst>
          </p:cNvPr>
          <p:cNvGraphicFramePr>
            <a:graphicFrameLocks noGrp="1"/>
          </p:cNvGraphicFramePr>
          <p:nvPr>
            <p:extLst>
              <p:ext uri="{D42A27DB-BD31-4B8C-83A1-F6EECF244321}">
                <p14:modId xmlns:p14="http://schemas.microsoft.com/office/powerpoint/2010/main" val="1589860057"/>
              </p:ext>
            </p:extLst>
          </p:nvPr>
        </p:nvGraphicFramePr>
        <p:xfrm>
          <a:off x="1661160" y="1340338"/>
          <a:ext cx="7813765" cy="1524000"/>
        </p:xfrm>
        <a:graphic>
          <a:graphicData uri="http://schemas.openxmlformats.org/drawingml/2006/table">
            <a:tbl>
              <a:tblPr>
                <a:tableStyleId>{5C22544A-7EE6-4342-B048-85BDC9FD1C3A}</a:tableStyleId>
              </a:tblPr>
              <a:tblGrid>
                <a:gridCol w="3215640">
                  <a:extLst>
                    <a:ext uri="{9D8B030D-6E8A-4147-A177-3AD203B41FA5}">
                      <a16:colId xmlns:a16="http://schemas.microsoft.com/office/drawing/2014/main" val="3945910044"/>
                    </a:ext>
                  </a:extLst>
                </a:gridCol>
                <a:gridCol w="4598125">
                  <a:extLst>
                    <a:ext uri="{9D8B030D-6E8A-4147-A177-3AD203B41FA5}">
                      <a16:colId xmlns:a16="http://schemas.microsoft.com/office/drawing/2014/main" val="1973913092"/>
                    </a:ext>
                  </a:extLst>
                </a:gridCol>
              </a:tblGrid>
              <a:tr h="175260">
                <a:tc>
                  <a:txBody>
                    <a:bodyPr/>
                    <a:lstStyle/>
                    <a:p>
                      <a:pPr algn="l" fontAlgn="ctr"/>
                      <a:r>
                        <a:rPr lang="en-US" sz="1200" u="none" strike="noStrike">
                          <a:solidFill>
                            <a:srgbClr val="FF0000"/>
                          </a:solidFill>
                          <a:effectLst/>
                        </a:rPr>
                        <a:t>describe</a:t>
                      </a:r>
                      <a:endParaRPr lang="en-US" sz="1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a:solidFill>
                            <a:srgbClr val="FF0000"/>
                          </a:solidFill>
                          <a:effectLst/>
                        </a:rPr>
                        <a:t>Show details of a specific resource or group of resources</a:t>
                      </a:r>
                      <a:endParaRPr lang="en-US" sz="1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91008589"/>
                  </a:ext>
                </a:extLst>
              </a:tr>
              <a:tr h="175260">
                <a:tc>
                  <a:txBody>
                    <a:bodyPr/>
                    <a:lstStyle/>
                    <a:p>
                      <a:pPr algn="l" fontAlgn="ctr"/>
                      <a:r>
                        <a:rPr lang="en-US" sz="1200" u="none" strike="noStrike" dirty="0">
                          <a:solidFill>
                            <a:srgbClr val="FF0000"/>
                          </a:solidFill>
                          <a:effectLst/>
                        </a:rPr>
                        <a:t>logs</a:t>
                      </a:r>
                      <a:endParaRPr lang="en-US" sz="12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solidFill>
                            <a:srgbClr val="FF0000"/>
                          </a:solidFill>
                          <a:effectLst/>
                        </a:rPr>
                        <a:t>Print the logs for a container in a pod</a:t>
                      </a:r>
                      <a:endParaRPr lang="en-US" sz="12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127114920"/>
                  </a:ext>
                </a:extLst>
              </a:tr>
              <a:tr h="175260">
                <a:tc>
                  <a:txBody>
                    <a:bodyPr/>
                    <a:lstStyle/>
                    <a:p>
                      <a:pPr algn="l" fontAlgn="ctr"/>
                      <a:r>
                        <a:rPr lang="en-US" sz="1200" u="none" strike="noStrike">
                          <a:effectLst/>
                        </a:rPr>
                        <a:t>attach</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effectLst/>
                        </a:rPr>
                        <a:t>Attach to a running container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92652008"/>
                  </a:ext>
                </a:extLst>
              </a:tr>
              <a:tr h="175260">
                <a:tc>
                  <a:txBody>
                    <a:bodyPr/>
                    <a:lstStyle/>
                    <a:p>
                      <a:pPr algn="l" fontAlgn="ctr"/>
                      <a:r>
                        <a:rPr lang="en-US" sz="1200" u="none" strike="noStrike">
                          <a:solidFill>
                            <a:srgbClr val="FF0000"/>
                          </a:solidFill>
                          <a:effectLst/>
                        </a:rPr>
                        <a:t>exec</a:t>
                      </a:r>
                      <a:endParaRPr lang="en-US" sz="1200" b="0"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solidFill>
                            <a:srgbClr val="FF0000"/>
                          </a:solidFill>
                          <a:effectLst/>
                        </a:rPr>
                        <a:t>Execute a command in a container</a:t>
                      </a:r>
                      <a:endParaRPr lang="en-US" sz="12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3775523"/>
                  </a:ext>
                </a:extLst>
              </a:tr>
              <a:tr h="175260">
                <a:tc>
                  <a:txBody>
                    <a:bodyPr/>
                    <a:lstStyle/>
                    <a:p>
                      <a:pPr algn="l" fontAlgn="ctr"/>
                      <a:r>
                        <a:rPr lang="en-US" sz="1200" u="none" strike="noStrike">
                          <a:effectLst/>
                        </a:rPr>
                        <a:t>port-forward</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effectLst/>
                        </a:rPr>
                        <a:t>Forward one or more local ports to a pod</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71986552"/>
                  </a:ext>
                </a:extLst>
              </a:tr>
              <a:tr h="175260">
                <a:tc>
                  <a:txBody>
                    <a:bodyPr/>
                    <a:lstStyle/>
                    <a:p>
                      <a:pPr algn="l" fontAlgn="ctr"/>
                      <a:r>
                        <a:rPr lang="en-US" sz="1200" u="none" strike="noStrike">
                          <a:effectLst/>
                        </a:rPr>
                        <a:t>proxy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a:effectLst/>
                        </a:rPr>
                        <a:t>Run a proxy to the Kubernetes API server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35299186"/>
                  </a:ext>
                </a:extLst>
              </a:tr>
              <a:tr h="175260">
                <a:tc>
                  <a:txBody>
                    <a:bodyPr/>
                    <a:lstStyle/>
                    <a:p>
                      <a:pPr algn="l" fontAlgn="ctr"/>
                      <a:r>
                        <a:rPr lang="en-US" sz="1200" u="none" strike="noStrike">
                          <a:effectLst/>
                        </a:rPr>
                        <a:t>cp</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effectLst/>
                        </a:rPr>
                        <a:t>Copy files and directories to and from containers.</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22734067"/>
                  </a:ext>
                </a:extLst>
              </a:tr>
              <a:tr h="175260">
                <a:tc>
                  <a:txBody>
                    <a:bodyPr/>
                    <a:lstStyle/>
                    <a:p>
                      <a:pPr algn="l" fontAlgn="ctr"/>
                      <a:r>
                        <a:rPr lang="en-US" sz="1200" u="none" strike="noStrike">
                          <a:effectLst/>
                        </a:rPr>
                        <a:t>auth</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200" u="none" strike="noStrike" dirty="0">
                          <a:effectLst/>
                        </a:rPr>
                        <a:t>Inspect authorization</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2574024"/>
                  </a:ext>
                </a:extLst>
              </a:tr>
            </a:tbl>
          </a:graphicData>
        </a:graphic>
      </p:graphicFrame>
      <p:sp>
        <p:nvSpPr>
          <p:cNvPr id="6" name="文本框 5">
            <a:extLst>
              <a:ext uri="{FF2B5EF4-FFF2-40B4-BE49-F238E27FC236}">
                <a16:creationId xmlns:a16="http://schemas.microsoft.com/office/drawing/2014/main" id="{7BCC5468-E9A2-4A3C-B67C-D5E401890CDF}"/>
              </a:ext>
            </a:extLst>
          </p:cNvPr>
          <p:cNvSpPr txBox="1"/>
          <p:nvPr/>
        </p:nvSpPr>
        <p:spPr>
          <a:xfrm>
            <a:off x="1147355" y="1001784"/>
            <a:ext cx="4724400" cy="338554"/>
          </a:xfrm>
          <a:prstGeom prst="rect">
            <a:avLst/>
          </a:prstGeom>
          <a:noFill/>
        </p:spPr>
        <p:txBody>
          <a:bodyPr wrap="square" rtlCol="0">
            <a:spAutoFit/>
          </a:bodyPr>
          <a:lstStyle/>
          <a:p>
            <a:r>
              <a:rPr lang="en-US" altLang="zh-CN" sz="1600" dirty="0"/>
              <a:t>Troubleshooting and Debugging Commands:</a:t>
            </a:r>
            <a:endParaRPr lang="zh-CN" altLang="en-US" sz="1600" dirty="0"/>
          </a:p>
        </p:txBody>
      </p:sp>
      <p:sp>
        <p:nvSpPr>
          <p:cNvPr id="2" name="文本框 1">
            <a:extLst>
              <a:ext uri="{FF2B5EF4-FFF2-40B4-BE49-F238E27FC236}">
                <a16:creationId xmlns:a16="http://schemas.microsoft.com/office/drawing/2014/main" id="{E093049B-D208-455A-9CEE-8EC295E14F70}"/>
              </a:ext>
            </a:extLst>
          </p:cNvPr>
          <p:cNvSpPr txBox="1"/>
          <p:nvPr/>
        </p:nvSpPr>
        <p:spPr>
          <a:xfrm>
            <a:off x="1147355" y="2864338"/>
            <a:ext cx="10390986" cy="307777"/>
          </a:xfrm>
          <a:prstGeom prst="rect">
            <a:avLst/>
          </a:prstGeom>
          <a:noFill/>
        </p:spPr>
        <p:txBody>
          <a:bodyPr wrap="none" rtlCol="0">
            <a:spAutoFit/>
          </a:bodyPr>
          <a:lstStyle/>
          <a:p>
            <a:r>
              <a:rPr lang="en-US" altLang="zh-CN" sz="1400" dirty="0"/>
              <a:t>1.1.</a:t>
            </a:r>
            <a:r>
              <a:rPr lang="zh-CN" altLang="en-US" sz="1400" dirty="0"/>
              <a:t>如果在</a:t>
            </a:r>
            <a:r>
              <a:rPr lang="en-US" altLang="zh-CN" sz="1400" dirty="0"/>
              <a:t>pod</a:t>
            </a:r>
            <a:r>
              <a:rPr lang="zh-CN" altLang="en-US" sz="1400" dirty="0"/>
              <a:t>的孵化的过程中出现了失败，此时使用 </a:t>
            </a:r>
            <a:r>
              <a:rPr lang="en-US" altLang="zh-CN" sz="1400" dirty="0"/>
              <a:t>kubectl describe pods pod_id –n=xxx,</a:t>
            </a:r>
            <a:r>
              <a:rPr lang="zh-CN" altLang="en-US" sz="1400" dirty="0"/>
              <a:t>信息会清楚的打印出来，可作为判断依据</a:t>
            </a:r>
          </a:p>
        </p:txBody>
      </p:sp>
      <p:sp>
        <p:nvSpPr>
          <p:cNvPr id="3" name="文本框 2">
            <a:extLst>
              <a:ext uri="{FF2B5EF4-FFF2-40B4-BE49-F238E27FC236}">
                <a16:creationId xmlns:a16="http://schemas.microsoft.com/office/drawing/2014/main" id="{62A2EC39-EF92-4B3D-B263-BC8E8ADAA74C}"/>
              </a:ext>
            </a:extLst>
          </p:cNvPr>
          <p:cNvSpPr txBox="1"/>
          <p:nvPr/>
        </p:nvSpPr>
        <p:spPr>
          <a:xfrm>
            <a:off x="1147355" y="3138748"/>
            <a:ext cx="10298012" cy="1477328"/>
          </a:xfrm>
          <a:prstGeom prst="rect">
            <a:avLst/>
          </a:prstGeom>
          <a:noFill/>
        </p:spPr>
        <p:txBody>
          <a:bodyPr wrap="none" rtlCol="0">
            <a:spAutoFit/>
          </a:bodyPr>
          <a:lstStyle/>
          <a:p>
            <a:r>
              <a:rPr lang="en-US" altLang="zh-CN" sz="900" dirty="0"/>
              <a:t>Node-Selectors:  </a:t>
            </a:r>
            <a:r>
              <a:rPr lang="en-US" altLang="zh-CN" sz="900" dirty="0" err="1"/>
              <a:t>nodetype</a:t>
            </a:r>
            <a:r>
              <a:rPr lang="en-US" altLang="zh-CN" sz="900" dirty="0"/>
              <a:t>=</a:t>
            </a:r>
            <a:r>
              <a:rPr lang="en-US" altLang="zh-CN" sz="900" dirty="0" err="1"/>
              <a:t>vlr</a:t>
            </a:r>
            <a:endParaRPr lang="en-US" altLang="zh-CN" sz="900" dirty="0"/>
          </a:p>
          <a:p>
            <a:r>
              <a:rPr lang="en-US" altLang="zh-CN" sz="900" dirty="0"/>
              <a:t>Tolerations:     node.alpha.kubernetes.io/</a:t>
            </a:r>
            <a:r>
              <a:rPr lang="en-US" altLang="zh-CN" sz="900" dirty="0" err="1"/>
              <a:t>notReady:NoExecute</a:t>
            </a:r>
            <a:endParaRPr lang="en-US" altLang="zh-CN" sz="900" dirty="0"/>
          </a:p>
          <a:p>
            <a:r>
              <a:rPr lang="en-US" altLang="zh-CN" sz="900" dirty="0"/>
              <a:t>                 node.alpha.kubernetes.io/</a:t>
            </a:r>
            <a:r>
              <a:rPr lang="en-US" altLang="zh-CN" sz="900" dirty="0" err="1"/>
              <a:t>unreachable:NoExecute</a:t>
            </a:r>
            <a:endParaRPr lang="en-US" altLang="zh-CN" sz="900" dirty="0"/>
          </a:p>
          <a:p>
            <a:r>
              <a:rPr lang="en-US" altLang="zh-CN" sz="900" dirty="0"/>
              <a:t>                 node.kubernetes.io/</a:t>
            </a:r>
            <a:r>
              <a:rPr lang="en-US" altLang="zh-CN" sz="900" dirty="0" err="1"/>
              <a:t>disk-pressure:NoSchedule</a:t>
            </a:r>
            <a:endParaRPr lang="en-US" altLang="zh-CN" sz="900" dirty="0"/>
          </a:p>
          <a:p>
            <a:r>
              <a:rPr lang="en-US" altLang="zh-CN" sz="900" dirty="0"/>
              <a:t>                 node.kubernetes.io/</a:t>
            </a:r>
            <a:r>
              <a:rPr lang="en-US" altLang="zh-CN" sz="900" dirty="0" err="1"/>
              <a:t>memory-pressure:NoSchedule</a:t>
            </a:r>
            <a:endParaRPr lang="en-US" altLang="zh-CN" sz="900" dirty="0"/>
          </a:p>
          <a:p>
            <a:r>
              <a:rPr lang="en-US" altLang="zh-CN" sz="900" b="1" dirty="0">
                <a:solidFill>
                  <a:srgbClr val="FF0000"/>
                </a:solidFill>
              </a:rPr>
              <a:t>Events:</a:t>
            </a:r>
          </a:p>
          <a:p>
            <a:r>
              <a:rPr lang="en-US" altLang="zh-CN" sz="900" b="1" dirty="0">
                <a:solidFill>
                  <a:srgbClr val="FF0000"/>
                </a:solidFill>
              </a:rPr>
              <a:t>  Type     Reason             Age                   From                    Message</a:t>
            </a:r>
          </a:p>
          <a:p>
            <a:r>
              <a:rPr lang="en-US" altLang="zh-CN" sz="900" dirty="0"/>
              <a:t>  ----     ------             ----                  ----                    -------</a:t>
            </a:r>
          </a:p>
          <a:p>
            <a:r>
              <a:rPr lang="en-US" altLang="zh-CN" sz="900" dirty="0"/>
              <a:t>  Warning  </a:t>
            </a:r>
            <a:r>
              <a:rPr lang="en-US" altLang="zh-CN" sz="900" dirty="0" err="1"/>
              <a:t>MissingClusterDNS</a:t>
            </a:r>
            <a:r>
              <a:rPr lang="en-US" altLang="zh-CN" sz="900" dirty="0"/>
              <a:t>  4m (x24058 over 20d)  </a:t>
            </a:r>
            <a:r>
              <a:rPr lang="en-US" altLang="zh-CN" sz="900" dirty="0" err="1"/>
              <a:t>kubelet</a:t>
            </a:r>
            <a:r>
              <a:rPr lang="en-US" altLang="zh-CN" sz="900" dirty="0"/>
              <a:t>, 172.24.16.122  </a:t>
            </a:r>
            <a:r>
              <a:rPr lang="en-US" altLang="zh-CN" sz="900" dirty="0" err="1"/>
              <a:t>kubelet</a:t>
            </a:r>
            <a:r>
              <a:rPr lang="en-US" altLang="zh-CN" sz="900" dirty="0"/>
              <a:t> does not have </a:t>
            </a:r>
            <a:r>
              <a:rPr lang="en-US" altLang="zh-CN" sz="900" dirty="0" err="1"/>
              <a:t>ClusterDNS</a:t>
            </a:r>
            <a:r>
              <a:rPr lang="en-US" altLang="zh-CN" sz="900" dirty="0"/>
              <a:t> IP configured and cannot create Pod using "</a:t>
            </a:r>
            <a:r>
              <a:rPr lang="en-US" altLang="zh-CN" sz="900" dirty="0" err="1"/>
              <a:t>ClusterFirst</a:t>
            </a:r>
            <a:r>
              <a:rPr lang="en-US" altLang="zh-CN" sz="900" dirty="0"/>
              <a:t>" policy. Falling back to </a:t>
            </a:r>
            <a:r>
              <a:rPr lang="en-US" altLang="zh-CN" sz="900" dirty="0" err="1"/>
              <a:t>DNSDefault</a:t>
            </a:r>
            <a:r>
              <a:rPr lang="en-US" altLang="zh-CN" sz="900" dirty="0"/>
              <a:t> policy.</a:t>
            </a:r>
          </a:p>
          <a:p>
            <a:r>
              <a:rPr lang="en-US" altLang="zh-CN" sz="900" dirty="0"/>
              <a:t>[root@cbam-2475aa56d4a44907889bf9d2058-oam-node-1 ~]# 】</a:t>
            </a:r>
            <a:endParaRPr lang="zh-CN" altLang="en-US" sz="900" dirty="0"/>
          </a:p>
        </p:txBody>
      </p:sp>
      <p:sp>
        <p:nvSpPr>
          <p:cNvPr id="7" name="文本框 6">
            <a:extLst>
              <a:ext uri="{FF2B5EF4-FFF2-40B4-BE49-F238E27FC236}">
                <a16:creationId xmlns:a16="http://schemas.microsoft.com/office/drawing/2014/main" id="{8960BA3D-037F-40D2-B473-6C00D219E8D6}"/>
              </a:ext>
            </a:extLst>
          </p:cNvPr>
          <p:cNvSpPr txBox="1"/>
          <p:nvPr/>
        </p:nvSpPr>
        <p:spPr>
          <a:xfrm>
            <a:off x="1147355" y="4928369"/>
            <a:ext cx="7402989" cy="307777"/>
          </a:xfrm>
          <a:prstGeom prst="rect">
            <a:avLst/>
          </a:prstGeom>
          <a:noFill/>
        </p:spPr>
        <p:txBody>
          <a:bodyPr wrap="none" rtlCol="0">
            <a:spAutoFit/>
          </a:bodyPr>
          <a:lstStyle/>
          <a:p>
            <a:r>
              <a:rPr lang="en-US" altLang="zh-CN" sz="1400" dirty="0"/>
              <a:t>1.2.</a:t>
            </a:r>
            <a:r>
              <a:rPr lang="zh-CN" altLang="en-US" sz="1400" dirty="0"/>
              <a:t>如果在</a:t>
            </a:r>
            <a:r>
              <a:rPr lang="en-US" altLang="zh-CN" sz="1400" dirty="0"/>
              <a:t>pod</a:t>
            </a:r>
            <a:r>
              <a:rPr lang="zh-CN" altLang="en-US" sz="1400" dirty="0"/>
              <a:t>的孵化成功，那么在运行的过程中出现问题，此时采用</a:t>
            </a:r>
            <a:r>
              <a:rPr lang="en-US" altLang="zh-CN" sz="1400" dirty="0"/>
              <a:t>kubectl logs  -f   pod_id</a:t>
            </a:r>
            <a:r>
              <a:rPr lang="zh-CN" altLang="en-US" sz="1400" dirty="0"/>
              <a:t> </a:t>
            </a:r>
            <a:endParaRPr lang="en-US" altLang="zh-CN" sz="1400" dirty="0"/>
          </a:p>
        </p:txBody>
      </p:sp>
      <p:sp>
        <p:nvSpPr>
          <p:cNvPr id="8" name="文本框 7">
            <a:extLst>
              <a:ext uri="{FF2B5EF4-FFF2-40B4-BE49-F238E27FC236}">
                <a16:creationId xmlns:a16="http://schemas.microsoft.com/office/drawing/2014/main" id="{27F07819-C048-453A-9A11-8656669CAE5A}"/>
              </a:ext>
            </a:extLst>
          </p:cNvPr>
          <p:cNvSpPr txBox="1"/>
          <p:nvPr/>
        </p:nvSpPr>
        <p:spPr>
          <a:xfrm>
            <a:off x="1147355" y="5548439"/>
            <a:ext cx="8579593" cy="307777"/>
          </a:xfrm>
          <a:prstGeom prst="rect">
            <a:avLst/>
          </a:prstGeom>
          <a:noFill/>
        </p:spPr>
        <p:txBody>
          <a:bodyPr wrap="none" rtlCol="0">
            <a:spAutoFit/>
          </a:bodyPr>
          <a:lstStyle/>
          <a:p>
            <a:r>
              <a:rPr lang="en-US" altLang="zh-CN" sz="1400" dirty="0"/>
              <a:t>1.3.</a:t>
            </a:r>
            <a:r>
              <a:rPr lang="zh-CN" altLang="en-US" sz="1400" dirty="0"/>
              <a:t>如果在</a:t>
            </a:r>
            <a:r>
              <a:rPr lang="en-US" altLang="zh-CN" sz="1400" dirty="0"/>
              <a:t>pod</a:t>
            </a:r>
            <a:r>
              <a:rPr lang="zh-CN" altLang="en-US" sz="1400" dirty="0"/>
              <a:t>的孵化成功，需要进去看</a:t>
            </a:r>
            <a:r>
              <a:rPr lang="en-US" altLang="zh-CN" sz="1400" dirty="0"/>
              <a:t>pod</a:t>
            </a:r>
            <a:r>
              <a:rPr lang="zh-CN" altLang="en-US" sz="1400" dirty="0"/>
              <a:t>的具体情况，此时采用</a:t>
            </a:r>
            <a:r>
              <a:rPr lang="en-US" altLang="zh-CN" sz="1400" dirty="0"/>
              <a:t>kubectl exec  -it  pod_id</a:t>
            </a:r>
            <a:r>
              <a:rPr lang="zh-CN" altLang="en-US" sz="1400" dirty="0"/>
              <a:t> </a:t>
            </a:r>
            <a:r>
              <a:rPr lang="en-US" altLang="zh-CN" sz="1400" dirty="0" err="1"/>
              <a:t>bash|ash|sh</a:t>
            </a:r>
            <a:r>
              <a:rPr lang="zh-CN" altLang="en-US" sz="1400" dirty="0"/>
              <a:t>来查看</a:t>
            </a:r>
            <a:endParaRPr lang="en-US" altLang="zh-CN" sz="1400" dirty="0"/>
          </a:p>
        </p:txBody>
      </p:sp>
    </p:spTree>
    <p:extLst>
      <p:ext uri="{BB962C8B-B14F-4D97-AF65-F5344CB8AC3E}">
        <p14:creationId xmlns:p14="http://schemas.microsoft.com/office/powerpoint/2010/main" val="257655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BF1A455-F664-465A-8AA2-0640BE34C9C4}"/>
              </a:ext>
            </a:extLst>
          </p:cNvPr>
          <p:cNvSpPr/>
          <p:nvPr/>
        </p:nvSpPr>
        <p:spPr>
          <a:xfrm>
            <a:off x="1323703" y="1001784"/>
            <a:ext cx="9596845" cy="461665"/>
          </a:xfrm>
          <a:prstGeom prst="rect">
            <a:avLst/>
          </a:prstGeom>
        </p:spPr>
        <p:txBody>
          <a:bodyPr wrap="square">
            <a:spAutoFit/>
          </a:bodyPr>
          <a:lstStyle/>
          <a:p>
            <a:r>
              <a:rPr lang="en-US" altLang="zh-CN" sz="1200" dirty="0"/>
              <a:t>Kubernetes </a:t>
            </a:r>
            <a:r>
              <a:rPr lang="zh-CN" altLang="en-US" sz="1200" dirty="0"/>
              <a:t>通过各种 </a:t>
            </a:r>
            <a:r>
              <a:rPr lang="en-US" altLang="zh-CN" sz="1200" dirty="0"/>
              <a:t>Controller </a:t>
            </a:r>
            <a:r>
              <a:rPr lang="zh-CN" altLang="en-US" sz="1200" dirty="0"/>
              <a:t>来管理 </a:t>
            </a:r>
            <a:r>
              <a:rPr lang="en-US" altLang="zh-CN" sz="1200" dirty="0"/>
              <a:t>Pod </a:t>
            </a:r>
            <a:r>
              <a:rPr lang="zh-CN" altLang="en-US" sz="1200" dirty="0"/>
              <a:t>的生命周期。为了满足不同业务场景，</a:t>
            </a:r>
            <a:r>
              <a:rPr lang="en-US" altLang="zh-CN" sz="1200" dirty="0"/>
              <a:t>Kubernetes </a:t>
            </a:r>
            <a:r>
              <a:rPr lang="zh-CN" altLang="en-US" sz="1200" dirty="0"/>
              <a:t>开发了 </a:t>
            </a:r>
            <a:r>
              <a:rPr lang="en-US" altLang="zh-CN" sz="1200" dirty="0"/>
              <a:t>Deployment</a:t>
            </a:r>
            <a:r>
              <a:rPr lang="zh-CN" altLang="en-US" sz="1200" dirty="0"/>
              <a:t>、</a:t>
            </a:r>
            <a:r>
              <a:rPr lang="en-US" altLang="zh-CN" sz="1200" dirty="0"/>
              <a:t>ReplicaSet</a:t>
            </a:r>
            <a:r>
              <a:rPr lang="zh-CN" altLang="en-US" sz="1200" dirty="0"/>
              <a:t>、</a:t>
            </a:r>
            <a:r>
              <a:rPr lang="en-US" altLang="zh-CN" sz="1200" dirty="0"/>
              <a:t>DaemonSet</a:t>
            </a:r>
            <a:r>
              <a:rPr lang="zh-CN" altLang="en-US" sz="1200" dirty="0"/>
              <a:t>、</a:t>
            </a:r>
            <a:r>
              <a:rPr lang="en-US" altLang="zh-CN" sz="1200" dirty="0"/>
              <a:t>StatefuleSet</a:t>
            </a:r>
            <a:r>
              <a:rPr lang="zh-CN" altLang="en-US" sz="1200" dirty="0"/>
              <a:t>、</a:t>
            </a:r>
            <a:r>
              <a:rPr lang="en-US" altLang="zh-CN" sz="1200" dirty="0"/>
              <a:t>Job </a:t>
            </a:r>
            <a:r>
              <a:rPr lang="zh-CN" altLang="en-US" sz="1200" dirty="0"/>
              <a:t>等多种 </a:t>
            </a:r>
            <a:r>
              <a:rPr lang="en-US" altLang="zh-CN" sz="1200" dirty="0"/>
              <a:t>Controller</a:t>
            </a:r>
            <a:r>
              <a:rPr lang="zh-CN" altLang="en-US" sz="1200" dirty="0"/>
              <a:t>。</a:t>
            </a:r>
          </a:p>
        </p:txBody>
      </p:sp>
      <p:sp>
        <p:nvSpPr>
          <p:cNvPr id="8" name="文本框 7">
            <a:extLst>
              <a:ext uri="{FF2B5EF4-FFF2-40B4-BE49-F238E27FC236}">
                <a16:creationId xmlns:a16="http://schemas.microsoft.com/office/drawing/2014/main" id="{4C79935F-39A0-420F-8FE0-F6691DE631DE}"/>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pod</a:t>
            </a:r>
            <a:r>
              <a:rPr lang="zh-CN" altLang="en-US" dirty="0"/>
              <a:t>生命周期管理</a:t>
            </a:r>
          </a:p>
        </p:txBody>
      </p:sp>
      <p:sp>
        <p:nvSpPr>
          <p:cNvPr id="9" name="文本框 8">
            <a:extLst>
              <a:ext uri="{FF2B5EF4-FFF2-40B4-BE49-F238E27FC236}">
                <a16:creationId xmlns:a16="http://schemas.microsoft.com/office/drawing/2014/main" id="{FB5A1654-E1B5-412B-84C0-6632DA2C50C2}"/>
              </a:ext>
            </a:extLst>
          </p:cNvPr>
          <p:cNvSpPr txBox="1"/>
          <p:nvPr/>
        </p:nvSpPr>
        <p:spPr>
          <a:xfrm>
            <a:off x="1102382" y="1463448"/>
            <a:ext cx="4419800" cy="830997"/>
          </a:xfrm>
          <a:prstGeom prst="rect">
            <a:avLst/>
          </a:prstGeom>
          <a:noFill/>
        </p:spPr>
        <p:txBody>
          <a:bodyPr wrap="none" rtlCol="0">
            <a:spAutoFit/>
          </a:bodyPr>
          <a:lstStyle/>
          <a:p>
            <a:r>
              <a:rPr lang="en-US" altLang="zh-CN" sz="1200" dirty="0">
                <a:latin typeface="Abadi" panose="020B0604020104020204" pitchFamily="34" charset="0"/>
              </a:rPr>
              <a:t>①</a:t>
            </a:r>
            <a:r>
              <a:rPr lang="zh-CN" altLang="en-US" sz="1200" dirty="0">
                <a:latin typeface="Abadi" panose="020B0604020104020204" pitchFamily="34" charset="0"/>
              </a:rPr>
              <a:t>：</a:t>
            </a:r>
            <a:r>
              <a:rPr lang="en-US" altLang="zh-CN" sz="1200" dirty="0">
                <a:solidFill>
                  <a:srgbClr val="00B050"/>
                </a:solidFill>
                <a:latin typeface="Abadi" panose="020B0604020104020204" pitchFamily="34" charset="0"/>
              </a:rPr>
              <a:t>Deployment</a:t>
            </a:r>
          </a:p>
          <a:p>
            <a:r>
              <a:rPr lang="en-US" altLang="zh-CN" sz="1200" dirty="0"/>
              <a:t>        Deployment</a:t>
            </a:r>
            <a:r>
              <a:rPr lang="zh-CN" altLang="en-US" sz="1200" dirty="0"/>
              <a:t>来创建</a:t>
            </a:r>
            <a:r>
              <a:rPr lang="en-US" altLang="zh-CN" sz="1200" dirty="0"/>
              <a:t>ReplicaSet</a:t>
            </a:r>
            <a:r>
              <a:rPr lang="zh-CN" altLang="en-US" sz="1200" dirty="0"/>
              <a:t>，</a:t>
            </a:r>
            <a:r>
              <a:rPr lang="en-US" altLang="zh-CN" sz="1200" dirty="0"/>
              <a:t>ReplicaSet</a:t>
            </a:r>
            <a:r>
              <a:rPr lang="zh-CN" altLang="en-US" sz="1200" dirty="0"/>
              <a:t>在后台创建</a:t>
            </a:r>
            <a:r>
              <a:rPr lang="en-US" altLang="zh-CN" sz="1200" dirty="0"/>
              <a:t>pod</a:t>
            </a:r>
            <a:r>
              <a:rPr lang="zh-CN" altLang="en-US" sz="1200" dirty="0"/>
              <a:t>。</a:t>
            </a:r>
            <a:endParaRPr lang="en-US" altLang="zh-CN" sz="1200" dirty="0"/>
          </a:p>
          <a:p>
            <a:endParaRPr lang="en-US" altLang="zh-CN" sz="1200" dirty="0"/>
          </a:p>
          <a:p>
            <a:endParaRPr lang="zh-CN" altLang="en-US" sz="1200" dirty="0"/>
          </a:p>
        </p:txBody>
      </p:sp>
      <p:pic>
        <p:nvPicPr>
          <p:cNvPr id="10" name="图片 9">
            <a:extLst>
              <a:ext uri="{FF2B5EF4-FFF2-40B4-BE49-F238E27FC236}">
                <a16:creationId xmlns:a16="http://schemas.microsoft.com/office/drawing/2014/main" id="{3491FFB3-9A1B-48F7-A4E9-9879F64E1B7D}"/>
              </a:ext>
            </a:extLst>
          </p:cNvPr>
          <p:cNvPicPr>
            <a:picLocks noChangeAspect="1"/>
          </p:cNvPicPr>
          <p:nvPr/>
        </p:nvPicPr>
        <p:blipFill>
          <a:blip r:embed="rId3"/>
          <a:stretch>
            <a:fillRect/>
          </a:stretch>
        </p:blipFill>
        <p:spPr>
          <a:xfrm>
            <a:off x="1512271" y="1988280"/>
            <a:ext cx="4778154" cy="1257409"/>
          </a:xfrm>
          <a:prstGeom prst="rect">
            <a:avLst/>
          </a:prstGeom>
          <a:effectLst>
            <a:softEdge rad="12700"/>
          </a:effectLst>
        </p:spPr>
      </p:pic>
      <p:cxnSp>
        <p:nvCxnSpPr>
          <p:cNvPr id="12" name="直接连接符 11">
            <a:extLst>
              <a:ext uri="{FF2B5EF4-FFF2-40B4-BE49-F238E27FC236}">
                <a16:creationId xmlns:a16="http://schemas.microsoft.com/office/drawing/2014/main" id="{934A031B-1512-481D-AB1F-2E356184AA4E}"/>
              </a:ext>
            </a:extLst>
          </p:cNvPr>
          <p:cNvCxnSpPr>
            <a:cxnSpLocks/>
          </p:cNvCxnSpPr>
          <p:nvPr/>
        </p:nvCxnSpPr>
        <p:spPr bwMode="auto">
          <a:xfrm>
            <a:off x="6334025" y="1463448"/>
            <a:ext cx="0" cy="451063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E5204947-49B9-4AD9-9DEB-DE5836225C3A}"/>
              </a:ext>
            </a:extLst>
          </p:cNvPr>
          <p:cNvCxnSpPr>
            <a:cxnSpLocks/>
          </p:cNvCxnSpPr>
          <p:nvPr/>
        </p:nvCxnSpPr>
        <p:spPr bwMode="auto">
          <a:xfrm flipH="1">
            <a:off x="1323704" y="3522615"/>
            <a:ext cx="970134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文本框 18">
            <a:extLst>
              <a:ext uri="{FF2B5EF4-FFF2-40B4-BE49-F238E27FC236}">
                <a16:creationId xmlns:a16="http://schemas.microsoft.com/office/drawing/2014/main" id="{80D314CD-5CBA-411F-9334-9822177A737C}"/>
              </a:ext>
            </a:extLst>
          </p:cNvPr>
          <p:cNvSpPr txBox="1"/>
          <p:nvPr/>
        </p:nvSpPr>
        <p:spPr>
          <a:xfrm>
            <a:off x="1102382" y="3532760"/>
            <a:ext cx="5188039" cy="784830"/>
          </a:xfrm>
          <a:prstGeom prst="rect">
            <a:avLst/>
          </a:prstGeom>
          <a:noFill/>
        </p:spPr>
        <p:txBody>
          <a:bodyPr wrap="square" rtlCol="0">
            <a:spAutoFit/>
          </a:bodyPr>
          <a:lstStyle/>
          <a:p>
            <a:r>
              <a:rPr lang="en-US" altLang="zh-CN" sz="1200" dirty="0">
                <a:latin typeface="Abadi" panose="020B0604020104020204" pitchFamily="34" charset="0"/>
              </a:rPr>
              <a:t>②</a:t>
            </a:r>
            <a:r>
              <a:rPr lang="zh-CN" altLang="en-US" sz="1200" dirty="0">
                <a:latin typeface="Abadi" panose="020B0604020104020204" pitchFamily="34" charset="0"/>
              </a:rPr>
              <a:t>：</a:t>
            </a:r>
            <a:r>
              <a:rPr lang="en-US" altLang="zh-CN" sz="1200" dirty="0">
                <a:solidFill>
                  <a:srgbClr val="00B050"/>
                </a:solidFill>
                <a:latin typeface="Abadi" panose="020B0604020104020204" pitchFamily="34" charset="0"/>
              </a:rPr>
              <a:t>DaemonSet</a:t>
            </a:r>
          </a:p>
          <a:p>
            <a:r>
              <a:rPr lang="en-US" altLang="zh-CN" sz="1200" dirty="0">
                <a:latin typeface="Abadi" panose="020B0604020104020204" pitchFamily="34" charset="0"/>
              </a:rPr>
              <a:t>       </a:t>
            </a:r>
            <a:r>
              <a:rPr lang="en-US" altLang="zh-CN" sz="1050" dirty="0"/>
              <a:t>DaemonSet </a:t>
            </a:r>
            <a:r>
              <a:rPr lang="zh-CN" altLang="en-US" sz="1050" dirty="0"/>
              <a:t>确保全部（或者⼀些）</a:t>
            </a:r>
            <a:r>
              <a:rPr lang="en-US" altLang="zh-CN" sz="1050" dirty="0"/>
              <a:t>Node </a:t>
            </a:r>
            <a:r>
              <a:rPr lang="zh-CN" altLang="en-US" sz="1050" dirty="0"/>
              <a:t>上运⾏⼀个 </a:t>
            </a:r>
            <a:r>
              <a:rPr lang="en-US" altLang="zh-CN" sz="1050" dirty="0"/>
              <a:t>Pod </a:t>
            </a:r>
            <a:r>
              <a:rPr lang="zh-CN" altLang="en-US" sz="1050" dirty="0"/>
              <a:t>的副本。当有</a:t>
            </a:r>
            <a:r>
              <a:rPr lang="en-US" altLang="zh-CN" sz="1050" dirty="0"/>
              <a:t>Node </a:t>
            </a:r>
            <a:r>
              <a:rPr lang="zh-CN" altLang="en-US" sz="1050" dirty="0"/>
              <a:t>加⼊集群时，也会为他们新增⼀个 </a:t>
            </a:r>
            <a:r>
              <a:rPr lang="en-US" altLang="zh-CN" sz="1050" dirty="0"/>
              <a:t>Pod </a:t>
            </a:r>
            <a:r>
              <a:rPr lang="zh-CN" altLang="en-US" sz="1050" dirty="0"/>
              <a:t>。当有 </a:t>
            </a:r>
            <a:r>
              <a:rPr lang="en-US" altLang="zh-CN" sz="1050" dirty="0"/>
              <a:t>Node </a:t>
            </a:r>
            <a:r>
              <a:rPr lang="zh-CN" altLang="en-US" sz="1050" dirty="0"/>
              <a:t>从集群移除时，这些 </a:t>
            </a:r>
            <a:r>
              <a:rPr lang="en-US" altLang="zh-CN" sz="1050" dirty="0"/>
              <a:t>Pod </a:t>
            </a:r>
            <a:r>
              <a:rPr lang="zh-CN" altLang="en-US" sz="1050" dirty="0"/>
              <a:t>也会被回收。删除 </a:t>
            </a:r>
            <a:r>
              <a:rPr lang="en-US" altLang="zh-CN" sz="1050" dirty="0"/>
              <a:t>DaemonSet </a:t>
            </a:r>
            <a:r>
              <a:rPr lang="zh-CN" altLang="en-US" sz="1050" dirty="0"/>
              <a:t>将会删除它创建的所有</a:t>
            </a:r>
            <a:r>
              <a:rPr lang="en-US" altLang="zh-CN" sz="1050" dirty="0"/>
              <a:t>Pod</a:t>
            </a:r>
            <a:r>
              <a:rPr lang="zh-CN" altLang="en-US" sz="1050" dirty="0"/>
              <a:t>。</a:t>
            </a:r>
            <a:endParaRPr lang="en-US" altLang="zh-CN" sz="1200" dirty="0"/>
          </a:p>
        </p:txBody>
      </p:sp>
      <p:pic>
        <p:nvPicPr>
          <p:cNvPr id="21" name="图片 20">
            <a:extLst>
              <a:ext uri="{FF2B5EF4-FFF2-40B4-BE49-F238E27FC236}">
                <a16:creationId xmlns:a16="http://schemas.microsoft.com/office/drawing/2014/main" id="{808A1EE2-EE53-41BD-8887-BCDCEDC57DC7}"/>
              </a:ext>
            </a:extLst>
          </p:cNvPr>
          <p:cNvPicPr>
            <a:picLocks noChangeAspect="1"/>
          </p:cNvPicPr>
          <p:nvPr/>
        </p:nvPicPr>
        <p:blipFill>
          <a:blip r:embed="rId4"/>
          <a:stretch>
            <a:fillRect/>
          </a:stretch>
        </p:blipFill>
        <p:spPr>
          <a:xfrm>
            <a:off x="1512271" y="4422240"/>
            <a:ext cx="4778150" cy="381079"/>
          </a:xfrm>
          <a:prstGeom prst="rect">
            <a:avLst/>
          </a:prstGeom>
          <a:effectLst>
            <a:softEdge rad="12700"/>
          </a:effectLst>
        </p:spPr>
      </p:pic>
      <p:sp>
        <p:nvSpPr>
          <p:cNvPr id="22" name="文本框 21">
            <a:extLst>
              <a:ext uri="{FF2B5EF4-FFF2-40B4-BE49-F238E27FC236}">
                <a16:creationId xmlns:a16="http://schemas.microsoft.com/office/drawing/2014/main" id="{017F598E-37EA-4788-BE18-507F9163A5C1}"/>
              </a:ext>
            </a:extLst>
          </p:cNvPr>
          <p:cNvSpPr txBox="1"/>
          <p:nvPr/>
        </p:nvSpPr>
        <p:spPr>
          <a:xfrm>
            <a:off x="1395694" y="4920134"/>
            <a:ext cx="5011308" cy="769441"/>
          </a:xfrm>
          <a:prstGeom prst="rect">
            <a:avLst/>
          </a:prstGeom>
          <a:noFill/>
        </p:spPr>
        <p:txBody>
          <a:bodyPr wrap="none" rtlCol="0">
            <a:spAutoFit/>
          </a:bodyPr>
          <a:lstStyle/>
          <a:p>
            <a:r>
              <a:rPr lang="zh-CN" altLang="en-US" sz="1100" b="1" dirty="0"/>
              <a:t>应用场景：</a:t>
            </a:r>
            <a:endParaRPr lang="en-US" altLang="zh-CN" sz="1100" b="1" dirty="0"/>
          </a:p>
          <a:p>
            <a:r>
              <a:rPr lang="zh-CN" altLang="en-US" sz="1100" dirty="0"/>
              <a:t>在集群的每个节点上运行存储 </a:t>
            </a:r>
            <a:r>
              <a:rPr lang="en-US" altLang="zh-CN" sz="1100" dirty="0"/>
              <a:t>Daemon</a:t>
            </a:r>
            <a:r>
              <a:rPr lang="zh-CN" altLang="en-US" sz="1100" dirty="0"/>
              <a:t>，比如 </a:t>
            </a:r>
            <a:r>
              <a:rPr lang="en-US" altLang="zh-CN" sz="1100" dirty="0"/>
              <a:t>glusterd </a:t>
            </a:r>
            <a:r>
              <a:rPr lang="zh-CN" altLang="en-US" sz="1100" dirty="0"/>
              <a:t>或 </a:t>
            </a:r>
            <a:r>
              <a:rPr lang="en-US" altLang="zh-CN" sz="1100" dirty="0"/>
              <a:t>ceph</a:t>
            </a:r>
            <a:r>
              <a:rPr lang="zh-CN" altLang="en-US" sz="1100" dirty="0"/>
              <a:t>。</a:t>
            </a:r>
          </a:p>
          <a:p>
            <a:r>
              <a:rPr lang="zh-CN" altLang="en-US" sz="1100" dirty="0"/>
              <a:t>在每个节点上运行日志收集 </a:t>
            </a:r>
            <a:r>
              <a:rPr lang="en-US" altLang="zh-CN" sz="1100" dirty="0"/>
              <a:t>Daemon</a:t>
            </a:r>
            <a:r>
              <a:rPr lang="zh-CN" altLang="en-US" sz="1100" dirty="0"/>
              <a:t>，比如 </a:t>
            </a:r>
            <a:r>
              <a:rPr lang="en-US" altLang="zh-CN" sz="1100" dirty="0"/>
              <a:t>flunentd </a:t>
            </a:r>
            <a:r>
              <a:rPr lang="zh-CN" altLang="en-US" sz="1100" dirty="0"/>
              <a:t>或 </a:t>
            </a:r>
            <a:r>
              <a:rPr lang="en-US" altLang="zh-CN" sz="1100" dirty="0"/>
              <a:t>logstash</a:t>
            </a:r>
            <a:r>
              <a:rPr lang="zh-CN" altLang="en-US" sz="1100" dirty="0"/>
              <a:t>。</a:t>
            </a:r>
          </a:p>
          <a:p>
            <a:r>
              <a:rPr lang="zh-CN" altLang="en-US" sz="1100" dirty="0"/>
              <a:t>在每个节点上运行监控 </a:t>
            </a:r>
            <a:r>
              <a:rPr lang="en-US" altLang="zh-CN" sz="1100" dirty="0"/>
              <a:t>Daemon</a:t>
            </a:r>
            <a:r>
              <a:rPr lang="zh-CN" altLang="en-US" sz="1100" dirty="0"/>
              <a:t>，比如 </a:t>
            </a:r>
            <a:r>
              <a:rPr lang="en-US" altLang="zh-CN" sz="1100" dirty="0"/>
              <a:t>Prometheus Node Exporter </a:t>
            </a:r>
            <a:r>
              <a:rPr lang="zh-CN" altLang="en-US" sz="1100" dirty="0"/>
              <a:t>或 </a:t>
            </a:r>
            <a:r>
              <a:rPr lang="en-US" altLang="zh-CN" sz="1100" dirty="0"/>
              <a:t>collectd</a:t>
            </a:r>
            <a:r>
              <a:rPr lang="zh-CN" altLang="en-US" sz="1100" dirty="0"/>
              <a:t>。</a:t>
            </a:r>
          </a:p>
        </p:txBody>
      </p:sp>
      <p:sp>
        <p:nvSpPr>
          <p:cNvPr id="2" name="流程图: 接点 1">
            <a:extLst>
              <a:ext uri="{FF2B5EF4-FFF2-40B4-BE49-F238E27FC236}">
                <a16:creationId xmlns:a16="http://schemas.microsoft.com/office/drawing/2014/main" id="{D501E1B0-8C82-4B6F-BA8F-363BFDA8EAEA}"/>
              </a:ext>
            </a:extLst>
          </p:cNvPr>
          <p:cNvSpPr/>
          <p:nvPr/>
        </p:nvSpPr>
        <p:spPr>
          <a:xfrm>
            <a:off x="5949337" y="3149890"/>
            <a:ext cx="773677" cy="769441"/>
          </a:xfrm>
          <a:prstGeom prst="flowChartConnector">
            <a:avLst/>
          </a:prstGeom>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b="1" dirty="0">
                <a:solidFill>
                  <a:srgbClr val="FF0000"/>
                </a:solidFill>
              </a:rPr>
              <a:t>lifecycle</a:t>
            </a:r>
            <a:endParaRPr lang="zh-CN" altLang="en-US" sz="800" b="1" dirty="0">
              <a:solidFill>
                <a:srgbClr val="FF0000"/>
              </a:solidFill>
            </a:endParaRPr>
          </a:p>
        </p:txBody>
      </p:sp>
      <p:sp>
        <p:nvSpPr>
          <p:cNvPr id="13" name="文本框 12">
            <a:extLst>
              <a:ext uri="{FF2B5EF4-FFF2-40B4-BE49-F238E27FC236}">
                <a16:creationId xmlns:a16="http://schemas.microsoft.com/office/drawing/2014/main" id="{C0548AB8-576F-4D52-805F-143B80F20CF5}"/>
              </a:ext>
            </a:extLst>
          </p:cNvPr>
          <p:cNvSpPr txBox="1"/>
          <p:nvPr/>
        </p:nvSpPr>
        <p:spPr>
          <a:xfrm>
            <a:off x="6675109" y="3486755"/>
            <a:ext cx="4288353" cy="623248"/>
          </a:xfrm>
          <a:prstGeom prst="rect">
            <a:avLst/>
          </a:prstGeom>
          <a:noFill/>
        </p:spPr>
        <p:txBody>
          <a:bodyPr wrap="none" rtlCol="0">
            <a:spAutoFit/>
          </a:bodyPr>
          <a:lstStyle/>
          <a:p>
            <a:r>
              <a:rPr lang="en-US" altLang="zh-CN" sz="1200" dirty="0">
                <a:latin typeface="Abadi" panose="020B0604020104020204" pitchFamily="34" charset="0"/>
                <a:ea typeface="微软雅黑" panose="020B0503020204020204" pitchFamily="34" charset="-122"/>
              </a:rPr>
              <a:t>④</a:t>
            </a:r>
            <a:r>
              <a:rPr lang="zh-CN" altLang="en-US" sz="1200" dirty="0">
                <a:latin typeface="Abadi" panose="020B0604020104020204" pitchFamily="34" charset="0"/>
              </a:rPr>
              <a:t>：</a:t>
            </a:r>
            <a:r>
              <a:rPr lang="en-US" altLang="zh-CN" sz="1200" dirty="0">
                <a:solidFill>
                  <a:srgbClr val="00B050"/>
                </a:solidFill>
                <a:latin typeface="Abadi" panose="020B0604020104020204" pitchFamily="34" charset="0"/>
              </a:rPr>
              <a:t>Job</a:t>
            </a:r>
          </a:p>
          <a:p>
            <a:r>
              <a:rPr lang="zh-CN" altLang="en-US" sz="1200" dirty="0"/>
              <a:t>        </a:t>
            </a:r>
            <a:r>
              <a:rPr lang="zh-CN" altLang="en-US" sz="1050" dirty="0"/>
              <a:t>容器按照持续运行的时间可分为两类：服务类容器和工作类容器</a:t>
            </a:r>
            <a:endParaRPr lang="en-US" altLang="zh-CN" sz="1050" dirty="0"/>
          </a:p>
          <a:p>
            <a:r>
              <a:rPr lang="zh-CN" altLang="en-US" sz="1050" dirty="0"/>
              <a:t>工作类容器则是一次性任务，比如批处理程序，完成后容器就退出。</a:t>
            </a:r>
            <a:endParaRPr lang="en-US" altLang="zh-CN" sz="1050" dirty="0"/>
          </a:p>
        </p:txBody>
      </p:sp>
      <p:pic>
        <p:nvPicPr>
          <p:cNvPr id="3" name="图片 2">
            <a:extLst>
              <a:ext uri="{FF2B5EF4-FFF2-40B4-BE49-F238E27FC236}">
                <a16:creationId xmlns:a16="http://schemas.microsoft.com/office/drawing/2014/main" id="{AB60E535-23A6-4CCC-A8D5-D4917159353B}"/>
              </a:ext>
            </a:extLst>
          </p:cNvPr>
          <p:cNvPicPr>
            <a:picLocks noChangeAspect="1"/>
          </p:cNvPicPr>
          <p:nvPr/>
        </p:nvPicPr>
        <p:blipFill>
          <a:blip r:embed="rId5"/>
          <a:stretch>
            <a:fillRect/>
          </a:stretch>
        </p:blipFill>
        <p:spPr>
          <a:xfrm>
            <a:off x="6806010" y="4145863"/>
            <a:ext cx="4266575" cy="604914"/>
          </a:xfrm>
          <a:prstGeom prst="rect">
            <a:avLst/>
          </a:prstGeom>
        </p:spPr>
      </p:pic>
      <p:graphicFrame>
        <p:nvGraphicFramePr>
          <p:cNvPr id="4" name="对象 3">
            <a:extLst>
              <a:ext uri="{FF2B5EF4-FFF2-40B4-BE49-F238E27FC236}">
                <a16:creationId xmlns:a16="http://schemas.microsoft.com/office/drawing/2014/main" id="{0CC8092D-7E85-497F-80D5-0877C6EF9A21}"/>
              </a:ext>
            </a:extLst>
          </p:cNvPr>
          <p:cNvGraphicFramePr>
            <a:graphicFrameLocks noChangeAspect="1"/>
          </p:cNvGraphicFramePr>
          <p:nvPr>
            <p:extLst>
              <p:ext uri="{D42A27DB-BD31-4B8C-83A1-F6EECF244321}">
                <p14:modId xmlns:p14="http://schemas.microsoft.com/office/powerpoint/2010/main" val="1193492700"/>
              </p:ext>
            </p:extLst>
          </p:nvPr>
        </p:nvGraphicFramePr>
        <p:xfrm>
          <a:off x="6396541" y="5653456"/>
          <a:ext cx="409575" cy="392113"/>
        </p:xfrm>
        <a:graphic>
          <a:graphicData uri="http://schemas.openxmlformats.org/presentationml/2006/ole">
            <mc:AlternateContent xmlns:mc="http://schemas.openxmlformats.org/markup-compatibility/2006">
              <mc:Choice xmlns:v="urn:schemas-microsoft-com:vml" Requires="v">
                <p:oleObj spid="_x0000_s6662" name="包装程序外壳对象" showAsIcon="1" r:id="rId6" imgW="410040" imgH="392040" progId="Package">
                  <p:embed/>
                </p:oleObj>
              </mc:Choice>
              <mc:Fallback>
                <p:oleObj name="包装程序外壳对象" showAsIcon="1" r:id="rId6" imgW="410040" imgH="392040" progId="Package">
                  <p:embed/>
                  <p:pic>
                    <p:nvPicPr>
                      <p:cNvPr id="0" name=""/>
                      <p:cNvPicPr/>
                      <p:nvPr/>
                    </p:nvPicPr>
                    <p:blipFill>
                      <a:blip r:embed="rId7"/>
                      <a:stretch>
                        <a:fillRect/>
                      </a:stretch>
                    </p:blipFill>
                    <p:spPr>
                      <a:xfrm>
                        <a:off x="6396541" y="5653456"/>
                        <a:ext cx="409575" cy="39211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9240256-282C-4DBD-97BA-C29DCDD2A289}"/>
              </a:ext>
            </a:extLst>
          </p:cNvPr>
          <p:cNvGraphicFramePr>
            <a:graphicFrameLocks noChangeAspect="1"/>
          </p:cNvGraphicFramePr>
          <p:nvPr>
            <p:extLst>
              <p:ext uri="{D42A27DB-BD31-4B8C-83A1-F6EECF244321}">
                <p14:modId xmlns:p14="http://schemas.microsoft.com/office/powerpoint/2010/main" val="3620786104"/>
              </p:ext>
            </p:extLst>
          </p:nvPr>
        </p:nvGraphicFramePr>
        <p:xfrm>
          <a:off x="5503691" y="1502288"/>
          <a:ext cx="871538" cy="392113"/>
        </p:xfrm>
        <a:graphic>
          <a:graphicData uri="http://schemas.openxmlformats.org/presentationml/2006/ole">
            <mc:AlternateContent xmlns:mc="http://schemas.openxmlformats.org/markup-compatibility/2006">
              <mc:Choice xmlns:v="urn:schemas-microsoft-com:vml" Requires="v">
                <p:oleObj spid="_x0000_s6663" name="包装程序外壳对象" showAsIcon="1" r:id="rId8" imgW="871920" imgH="392040" progId="Package">
                  <p:embed/>
                </p:oleObj>
              </mc:Choice>
              <mc:Fallback>
                <p:oleObj name="包装程序外壳对象" showAsIcon="1" r:id="rId8" imgW="871920" imgH="392040" progId="Package">
                  <p:embed/>
                  <p:pic>
                    <p:nvPicPr>
                      <p:cNvPr id="0" name=""/>
                      <p:cNvPicPr/>
                      <p:nvPr/>
                    </p:nvPicPr>
                    <p:blipFill>
                      <a:blip r:embed="rId9"/>
                      <a:stretch>
                        <a:fillRect/>
                      </a:stretch>
                    </p:blipFill>
                    <p:spPr>
                      <a:xfrm>
                        <a:off x="5503691" y="1502288"/>
                        <a:ext cx="871538" cy="39211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A34D0650-3592-4908-8BB6-71A697C9798C}"/>
              </a:ext>
            </a:extLst>
          </p:cNvPr>
          <p:cNvGraphicFramePr>
            <a:graphicFrameLocks noChangeAspect="1"/>
          </p:cNvGraphicFramePr>
          <p:nvPr>
            <p:extLst>
              <p:ext uri="{D42A27DB-BD31-4B8C-83A1-F6EECF244321}">
                <p14:modId xmlns:p14="http://schemas.microsoft.com/office/powerpoint/2010/main" val="140726463"/>
              </p:ext>
            </p:extLst>
          </p:nvPr>
        </p:nvGraphicFramePr>
        <p:xfrm>
          <a:off x="5516328" y="5660159"/>
          <a:ext cx="836613" cy="392113"/>
        </p:xfrm>
        <a:graphic>
          <a:graphicData uri="http://schemas.openxmlformats.org/presentationml/2006/ole">
            <mc:AlternateContent xmlns:mc="http://schemas.openxmlformats.org/markup-compatibility/2006">
              <mc:Choice xmlns:v="urn:schemas-microsoft-com:vml" Requires="v">
                <p:oleObj spid="_x0000_s6664" name="包装程序外壳对象" showAsIcon="1" r:id="rId10" imgW="837360" imgH="392040" progId="Package">
                  <p:embed/>
                </p:oleObj>
              </mc:Choice>
              <mc:Fallback>
                <p:oleObj name="包装程序外壳对象" showAsIcon="1" r:id="rId10" imgW="837360" imgH="392040" progId="Package">
                  <p:embed/>
                  <p:pic>
                    <p:nvPicPr>
                      <p:cNvPr id="0" name=""/>
                      <p:cNvPicPr/>
                      <p:nvPr/>
                    </p:nvPicPr>
                    <p:blipFill>
                      <a:blip r:embed="rId11"/>
                      <a:stretch>
                        <a:fillRect/>
                      </a:stretch>
                    </p:blipFill>
                    <p:spPr>
                      <a:xfrm>
                        <a:off x="5516328" y="5660159"/>
                        <a:ext cx="836613" cy="392113"/>
                      </a:xfrm>
                      <a:prstGeom prst="rect">
                        <a:avLst/>
                      </a:prstGeom>
                    </p:spPr>
                  </p:pic>
                </p:oleObj>
              </mc:Fallback>
            </mc:AlternateContent>
          </a:graphicData>
        </a:graphic>
      </p:graphicFrame>
      <p:sp>
        <p:nvSpPr>
          <p:cNvPr id="11" name="矩形 10">
            <a:extLst>
              <a:ext uri="{FF2B5EF4-FFF2-40B4-BE49-F238E27FC236}">
                <a16:creationId xmlns:a16="http://schemas.microsoft.com/office/drawing/2014/main" id="{DE4DEE11-BF64-4A80-8607-39868BA13513}"/>
              </a:ext>
            </a:extLst>
          </p:cNvPr>
          <p:cNvSpPr/>
          <p:nvPr/>
        </p:nvSpPr>
        <p:spPr>
          <a:xfrm>
            <a:off x="8047173" y="2290436"/>
            <a:ext cx="1322798" cy="369332"/>
          </a:xfrm>
          <a:prstGeom prst="rect">
            <a:avLst/>
          </a:prstGeom>
        </p:spPr>
        <p:txBody>
          <a:bodyPr wrap="none">
            <a:spAutoFit/>
          </a:bodyPr>
          <a:lstStyle/>
          <a:p>
            <a:r>
              <a:rPr lang="en-US" altLang="zh-CN" dirty="0"/>
              <a:t>StatefuleSet</a:t>
            </a:r>
            <a:endParaRPr lang="zh-CN" altLang="en-US" dirty="0"/>
          </a:p>
        </p:txBody>
      </p:sp>
      <p:sp>
        <p:nvSpPr>
          <p:cNvPr id="18" name="矩形 17">
            <a:extLst>
              <a:ext uri="{FF2B5EF4-FFF2-40B4-BE49-F238E27FC236}">
                <a16:creationId xmlns:a16="http://schemas.microsoft.com/office/drawing/2014/main" id="{523B54AC-4AEE-4C66-8B91-A68DFA2BC4F8}"/>
              </a:ext>
            </a:extLst>
          </p:cNvPr>
          <p:cNvSpPr/>
          <p:nvPr/>
        </p:nvSpPr>
        <p:spPr>
          <a:xfrm>
            <a:off x="6484470" y="1463449"/>
            <a:ext cx="1176925"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③</a:t>
            </a:r>
            <a:r>
              <a:rPr lang="en-US" altLang="zh-CN" sz="1200" b="1" dirty="0">
                <a:solidFill>
                  <a:srgbClr val="00B050"/>
                </a:solidFill>
              </a:rPr>
              <a:t>StatefuleSet</a:t>
            </a:r>
            <a:endParaRPr lang="zh-CN" altLang="en-US" b="1" dirty="0">
              <a:solidFill>
                <a:srgbClr val="00B050"/>
              </a:solidFill>
            </a:endParaRPr>
          </a:p>
        </p:txBody>
      </p:sp>
      <p:sp>
        <p:nvSpPr>
          <p:cNvPr id="15" name="文本框 14">
            <a:extLst>
              <a:ext uri="{FF2B5EF4-FFF2-40B4-BE49-F238E27FC236}">
                <a16:creationId xmlns:a16="http://schemas.microsoft.com/office/drawing/2014/main" id="{17763655-D816-4D8E-92A1-E3B955C98C4E}"/>
              </a:ext>
            </a:extLst>
          </p:cNvPr>
          <p:cNvSpPr txBox="1"/>
          <p:nvPr/>
        </p:nvSpPr>
        <p:spPr>
          <a:xfrm>
            <a:off x="6675109" y="5074021"/>
            <a:ext cx="5293437" cy="461665"/>
          </a:xfrm>
          <a:prstGeom prst="rect">
            <a:avLst/>
          </a:prstGeom>
          <a:noFill/>
        </p:spPr>
        <p:txBody>
          <a:bodyPr wrap="none" rtlCol="0">
            <a:spAutoFit/>
          </a:bodyPr>
          <a:lstStyle/>
          <a:p>
            <a:r>
              <a:rPr lang="en-US" altLang="zh-CN" sz="800" dirty="0"/>
              <a:t>job pod</a:t>
            </a:r>
            <a:r>
              <a:rPr lang="zh-CN" altLang="en-US" sz="800" dirty="0"/>
              <a:t>的</a:t>
            </a:r>
            <a:r>
              <a:rPr lang="en-US" altLang="zh-CN" sz="800" dirty="0"/>
              <a:t>template</a:t>
            </a:r>
            <a:r>
              <a:rPr lang="zh-CN" altLang="en-US" sz="800" dirty="0"/>
              <a:t>的</a:t>
            </a:r>
            <a:r>
              <a:rPr lang="en-US" altLang="zh-CN" sz="800" dirty="0" err="1"/>
              <a:t>RestartPolicy</a:t>
            </a:r>
            <a:r>
              <a:rPr lang="zh-CN" altLang="en-US" sz="800" dirty="0"/>
              <a:t>只能指定</a:t>
            </a:r>
            <a:r>
              <a:rPr lang="en-US" altLang="zh-CN" sz="800" dirty="0"/>
              <a:t>Never</a:t>
            </a:r>
            <a:r>
              <a:rPr lang="zh-CN" altLang="en-US" sz="800" dirty="0"/>
              <a:t>或</a:t>
            </a:r>
            <a:r>
              <a:rPr lang="en-US" altLang="zh-CN" sz="800" dirty="0" err="1"/>
              <a:t>OnFailure</a:t>
            </a:r>
            <a:r>
              <a:rPr lang="zh-CN" altLang="en-US" sz="800" dirty="0"/>
              <a:t>，当</a:t>
            </a:r>
            <a:r>
              <a:rPr lang="en-US" altLang="zh-CN" sz="800" dirty="0"/>
              <a:t>job</a:t>
            </a:r>
            <a:r>
              <a:rPr lang="zh-CN" altLang="en-US" sz="800" dirty="0"/>
              <a:t>未完成的情况下： </a:t>
            </a:r>
          </a:p>
          <a:p>
            <a:r>
              <a:rPr lang="zh-CN" altLang="en-US" sz="800" dirty="0"/>
              <a:t>* 如果</a:t>
            </a:r>
            <a:r>
              <a:rPr lang="en-US" altLang="zh-CN" sz="800" dirty="0" err="1"/>
              <a:t>RestartPolicy</a:t>
            </a:r>
            <a:r>
              <a:rPr lang="zh-CN" altLang="en-US" sz="800" dirty="0"/>
              <a:t>指定</a:t>
            </a:r>
            <a:r>
              <a:rPr lang="en-US" altLang="zh-CN" sz="800" dirty="0"/>
              <a:t>Never</a:t>
            </a:r>
            <a:r>
              <a:rPr lang="zh-CN" altLang="en-US" sz="800" dirty="0"/>
              <a:t>，则</a:t>
            </a:r>
            <a:r>
              <a:rPr lang="en-US" altLang="zh-CN" sz="800" dirty="0"/>
              <a:t>job</a:t>
            </a:r>
            <a:r>
              <a:rPr lang="zh-CN" altLang="en-US" sz="800" dirty="0"/>
              <a:t>会在</a:t>
            </a:r>
            <a:r>
              <a:rPr lang="en-US" altLang="zh-CN" sz="800" dirty="0"/>
              <a:t>pod</a:t>
            </a:r>
            <a:r>
              <a:rPr lang="zh-CN" altLang="en-US" sz="800" dirty="0"/>
              <a:t>出现故障时创建新的</a:t>
            </a:r>
            <a:r>
              <a:rPr lang="en-US" altLang="zh-CN" sz="800" dirty="0"/>
              <a:t>pod</a:t>
            </a:r>
            <a:r>
              <a:rPr lang="zh-CN" altLang="en-US" sz="800" dirty="0"/>
              <a:t>，且故障</a:t>
            </a:r>
            <a:r>
              <a:rPr lang="en-US" altLang="zh-CN" sz="800" dirty="0"/>
              <a:t>pod</a:t>
            </a:r>
            <a:r>
              <a:rPr lang="zh-CN" altLang="en-US" sz="800" dirty="0"/>
              <a:t>不会消失。</a:t>
            </a:r>
            <a:r>
              <a:rPr lang="en-US" altLang="zh-CN" sz="800" dirty="0"/>
              <a:t>.</a:t>
            </a:r>
            <a:r>
              <a:rPr lang="en-US" altLang="zh-CN" sz="800" dirty="0" err="1"/>
              <a:t>status.failed</a:t>
            </a:r>
            <a:r>
              <a:rPr lang="zh-CN" altLang="en-US" sz="800" dirty="0"/>
              <a:t>加</a:t>
            </a:r>
            <a:r>
              <a:rPr lang="en-US" altLang="zh-CN" sz="800" dirty="0"/>
              <a:t>1</a:t>
            </a:r>
            <a:r>
              <a:rPr lang="zh-CN" altLang="en-US" sz="800" dirty="0"/>
              <a:t>。 </a:t>
            </a:r>
          </a:p>
          <a:p>
            <a:r>
              <a:rPr lang="zh-CN" altLang="en-US" sz="800" dirty="0"/>
              <a:t>* 如果</a:t>
            </a:r>
            <a:r>
              <a:rPr lang="en-US" altLang="zh-CN" sz="800" dirty="0" err="1"/>
              <a:t>RestartPolicy</a:t>
            </a:r>
            <a:r>
              <a:rPr lang="zh-CN" altLang="en-US" sz="800" dirty="0"/>
              <a:t>指定</a:t>
            </a:r>
            <a:r>
              <a:rPr lang="en-US" altLang="zh-CN" sz="800" dirty="0" err="1"/>
              <a:t>OnFailure</a:t>
            </a:r>
            <a:r>
              <a:rPr lang="zh-CN" altLang="en-US" sz="800" dirty="0"/>
              <a:t>，则</a:t>
            </a:r>
            <a:r>
              <a:rPr lang="en-US" altLang="zh-CN" sz="800" dirty="0"/>
              <a:t>job</a:t>
            </a:r>
            <a:r>
              <a:rPr lang="zh-CN" altLang="en-US" sz="800" dirty="0"/>
              <a:t>会在</a:t>
            </a:r>
            <a:r>
              <a:rPr lang="en-US" altLang="zh-CN" sz="800" dirty="0"/>
              <a:t>pod</a:t>
            </a:r>
            <a:r>
              <a:rPr lang="zh-CN" altLang="en-US" sz="800" dirty="0"/>
              <a:t>出现故障时其内部重启容器，而不是创建</a:t>
            </a:r>
            <a:r>
              <a:rPr lang="en-US" altLang="zh-CN" sz="800" dirty="0"/>
              <a:t>pod</a:t>
            </a:r>
            <a:r>
              <a:rPr lang="zh-CN" altLang="en-US" sz="800" dirty="0"/>
              <a:t>。</a:t>
            </a:r>
            <a:r>
              <a:rPr lang="en-US" altLang="zh-CN" sz="800" dirty="0"/>
              <a:t>.</a:t>
            </a:r>
            <a:r>
              <a:rPr lang="en-US" altLang="zh-CN" sz="800" dirty="0" err="1"/>
              <a:t>status.failed</a:t>
            </a:r>
            <a:r>
              <a:rPr lang="zh-CN" altLang="en-US" sz="800" dirty="0"/>
              <a:t>不变。</a:t>
            </a:r>
          </a:p>
        </p:txBody>
      </p:sp>
    </p:spTree>
    <p:extLst>
      <p:ext uri="{BB962C8B-B14F-4D97-AF65-F5344CB8AC3E}">
        <p14:creationId xmlns:p14="http://schemas.microsoft.com/office/powerpoint/2010/main" val="207109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0F99C5-A5A6-4C20-A1AC-1A90457BB482}"/>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pod</a:t>
            </a:r>
            <a:r>
              <a:rPr lang="zh-CN" altLang="en-US" dirty="0"/>
              <a:t>生命周期管理</a:t>
            </a:r>
            <a:r>
              <a:rPr lang="en-US" altLang="zh-CN" dirty="0"/>
              <a:t>[</a:t>
            </a:r>
            <a:r>
              <a:rPr lang="en-US" altLang="zh-CN" b="1" dirty="0">
                <a:solidFill>
                  <a:srgbClr val="FF0000"/>
                </a:solidFill>
              </a:rPr>
              <a:t>NATS</a:t>
            </a:r>
            <a:r>
              <a:rPr lang="en-US" altLang="zh-CN" dirty="0"/>
              <a:t>]</a:t>
            </a:r>
            <a:endParaRPr lang="zh-CN" altLang="en-US" dirty="0"/>
          </a:p>
        </p:txBody>
      </p:sp>
      <p:sp>
        <p:nvSpPr>
          <p:cNvPr id="5" name="文本框 4">
            <a:extLst>
              <a:ext uri="{FF2B5EF4-FFF2-40B4-BE49-F238E27FC236}">
                <a16:creationId xmlns:a16="http://schemas.microsoft.com/office/drawing/2014/main" id="{8FA03E49-DB32-4433-8789-BA2FBE04A8DE}"/>
              </a:ext>
            </a:extLst>
          </p:cNvPr>
          <p:cNvSpPr txBox="1"/>
          <p:nvPr/>
        </p:nvSpPr>
        <p:spPr>
          <a:xfrm>
            <a:off x="2551611" y="1007147"/>
            <a:ext cx="1367682"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dirty="0"/>
              <a:t>Deployment</a:t>
            </a:r>
            <a:endParaRPr lang="zh-CN" altLang="en-US" dirty="0"/>
          </a:p>
        </p:txBody>
      </p:sp>
      <p:sp>
        <p:nvSpPr>
          <p:cNvPr id="7" name="矩形 6">
            <a:extLst>
              <a:ext uri="{FF2B5EF4-FFF2-40B4-BE49-F238E27FC236}">
                <a16:creationId xmlns:a16="http://schemas.microsoft.com/office/drawing/2014/main" id="{D00A4A98-B2ED-4061-A623-21ED4A843A25}"/>
              </a:ext>
            </a:extLst>
          </p:cNvPr>
          <p:cNvSpPr/>
          <p:nvPr/>
        </p:nvSpPr>
        <p:spPr>
          <a:xfrm>
            <a:off x="2551611" y="3686907"/>
            <a:ext cx="1314784"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a:t>DaemonSet</a:t>
            </a:r>
            <a:endParaRPr lang="zh-CN" altLang="en-US" dirty="0"/>
          </a:p>
        </p:txBody>
      </p:sp>
      <p:sp>
        <p:nvSpPr>
          <p:cNvPr id="9" name="矩形 8">
            <a:extLst>
              <a:ext uri="{FF2B5EF4-FFF2-40B4-BE49-F238E27FC236}">
                <a16:creationId xmlns:a16="http://schemas.microsoft.com/office/drawing/2014/main" id="{26534CC1-F745-46FD-84DE-6F06CCB948CD}"/>
              </a:ext>
            </a:extLst>
          </p:cNvPr>
          <p:cNvSpPr/>
          <p:nvPr/>
        </p:nvSpPr>
        <p:spPr>
          <a:xfrm>
            <a:off x="7898673" y="1007147"/>
            <a:ext cx="13227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a:t>StatefuleSet</a:t>
            </a:r>
            <a:endParaRPr lang="zh-CN" altLang="en-US" dirty="0"/>
          </a:p>
        </p:txBody>
      </p:sp>
      <p:sp>
        <p:nvSpPr>
          <p:cNvPr id="11" name="矩形 10">
            <a:extLst>
              <a:ext uri="{FF2B5EF4-FFF2-40B4-BE49-F238E27FC236}">
                <a16:creationId xmlns:a16="http://schemas.microsoft.com/office/drawing/2014/main" id="{A87C0836-667D-493F-AF60-5A165971F35F}"/>
              </a:ext>
            </a:extLst>
          </p:cNvPr>
          <p:cNvSpPr/>
          <p:nvPr/>
        </p:nvSpPr>
        <p:spPr>
          <a:xfrm>
            <a:off x="7898672" y="3686907"/>
            <a:ext cx="1322797"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altLang="zh-CN" dirty="0"/>
              <a:t>Job</a:t>
            </a:r>
            <a:endParaRPr lang="zh-CN" altLang="en-US" dirty="0"/>
          </a:p>
        </p:txBody>
      </p:sp>
      <p:graphicFrame>
        <p:nvGraphicFramePr>
          <p:cNvPr id="12" name="对象 11">
            <a:extLst>
              <a:ext uri="{FF2B5EF4-FFF2-40B4-BE49-F238E27FC236}">
                <a16:creationId xmlns:a16="http://schemas.microsoft.com/office/drawing/2014/main" id="{75389AE1-FA3E-4822-B0FE-20705F717EE2}"/>
              </a:ext>
            </a:extLst>
          </p:cNvPr>
          <p:cNvGraphicFramePr>
            <a:graphicFrameLocks noChangeAspect="1"/>
          </p:cNvGraphicFramePr>
          <p:nvPr>
            <p:extLst>
              <p:ext uri="{D42A27DB-BD31-4B8C-83A1-F6EECF244321}">
                <p14:modId xmlns:p14="http://schemas.microsoft.com/office/powerpoint/2010/main" val="2446422048"/>
              </p:ext>
            </p:extLst>
          </p:nvPr>
        </p:nvGraphicFramePr>
        <p:xfrm>
          <a:off x="3919293" y="991958"/>
          <a:ext cx="1270000" cy="392113"/>
        </p:xfrm>
        <a:graphic>
          <a:graphicData uri="http://schemas.openxmlformats.org/presentationml/2006/ole">
            <mc:AlternateContent xmlns:mc="http://schemas.openxmlformats.org/markup-compatibility/2006">
              <mc:Choice xmlns:v="urn:schemas-microsoft-com:vml" Requires="v">
                <p:oleObj spid="_x0000_s8253" name="包装程序外壳对象" showAsIcon="1" r:id="rId3" imgW="1270440" imgH="392040" progId="Package">
                  <p:embed/>
                </p:oleObj>
              </mc:Choice>
              <mc:Fallback>
                <p:oleObj name="包装程序外壳对象" showAsIcon="1" r:id="rId3" imgW="1270440" imgH="392040" progId="Package">
                  <p:embed/>
                  <p:pic>
                    <p:nvPicPr>
                      <p:cNvPr id="0" name=""/>
                      <p:cNvPicPr/>
                      <p:nvPr/>
                    </p:nvPicPr>
                    <p:blipFill>
                      <a:blip r:embed="rId4"/>
                      <a:stretch>
                        <a:fillRect/>
                      </a:stretch>
                    </p:blipFill>
                    <p:spPr>
                      <a:xfrm>
                        <a:off x="3919293" y="991958"/>
                        <a:ext cx="1270000" cy="392113"/>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08F2D92B-F28D-4BBB-9C57-506E76B76C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323" y="1382246"/>
            <a:ext cx="2805352" cy="2186086"/>
          </a:xfrm>
          <a:prstGeom prst="rect">
            <a:avLst/>
          </a:prstGeom>
        </p:spPr>
      </p:pic>
      <p:graphicFrame>
        <p:nvGraphicFramePr>
          <p:cNvPr id="2" name="对象 1">
            <a:extLst>
              <a:ext uri="{FF2B5EF4-FFF2-40B4-BE49-F238E27FC236}">
                <a16:creationId xmlns:a16="http://schemas.microsoft.com/office/drawing/2014/main" id="{AB152BAF-7C69-475F-877E-5EBB326D644F}"/>
              </a:ext>
            </a:extLst>
          </p:cNvPr>
          <p:cNvGraphicFramePr>
            <a:graphicFrameLocks noChangeAspect="1"/>
          </p:cNvGraphicFramePr>
          <p:nvPr>
            <p:extLst>
              <p:ext uri="{D42A27DB-BD31-4B8C-83A1-F6EECF244321}">
                <p14:modId xmlns:p14="http://schemas.microsoft.com/office/powerpoint/2010/main" val="649186216"/>
              </p:ext>
            </p:extLst>
          </p:nvPr>
        </p:nvGraphicFramePr>
        <p:xfrm>
          <a:off x="3943996" y="3670303"/>
          <a:ext cx="1219200" cy="392113"/>
        </p:xfrm>
        <a:graphic>
          <a:graphicData uri="http://schemas.openxmlformats.org/presentationml/2006/ole">
            <mc:AlternateContent xmlns:mc="http://schemas.openxmlformats.org/markup-compatibility/2006">
              <mc:Choice xmlns:v="urn:schemas-microsoft-com:vml" Requires="v">
                <p:oleObj spid="_x0000_s8254" name="包装程序外壳对象" showAsIcon="1" r:id="rId6" imgW="1218600" imgH="392040" progId="Package">
                  <p:embed/>
                </p:oleObj>
              </mc:Choice>
              <mc:Fallback>
                <p:oleObj name="包装程序外壳对象" showAsIcon="1" r:id="rId6" imgW="1218600" imgH="392040" progId="Package">
                  <p:embed/>
                  <p:pic>
                    <p:nvPicPr>
                      <p:cNvPr id="0" name=""/>
                      <p:cNvPicPr/>
                      <p:nvPr/>
                    </p:nvPicPr>
                    <p:blipFill>
                      <a:blip r:embed="rId7"/>
                      <a:stretch>
                        <a:fillRect/>
                      </a:stretch>
                    </p:blipFill>
                    <p:spPr>
                      <a:xfrm>
                        <a:off x="3943996" y="3670303"/>
                        <a:ext cx="1219200" cy="392113"/>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99A53A41-337B-4E3E-9F78-A0FC223D82AE}"/>
              </a:ext>
            </a:extLst>
          </p:cNvPr>
          <p:cNvSpPr txBox="1"/>
          <p:nvPr/>
        </p:nvSpPr>
        <p:spPr>
          <a:xfrm>
            <a:off x="2045323" y="4444703"/>
            <a:ext cx="3655058" cy="1031051"/>
          </a:xfrm>
          <a:prstGeom prst="rect">
            <a:avLst/>
          </a:prstGeom>
          <a:noFill/>
        </p:spPr>
        <p:txBody>
          <a:bodyPr wrap="square" rtlCol="0">
            <a:spAutoFit/>
          </a:bodyPr>
          <a:lstStyle/>
          <a:p>
            <a:r>
              <a:rPr lang="zh-CN" altLang="en-US" sz="1100" b="1" dirty="0"/>
              <a:t>应用场景：</a:t>
            </a:r>
            <a:endParaRPr lang="en-US" altLang="zh-CN" sz="1100" b="1" dirty="0"/>
          </a:p>
          <a:p>
            <a:r>
              <a:rPr lang="zh-CN" altLang="en-US" sz="1000" dirty="0"/>
              <a:t>在集群的每个节点上运行存储 </a:t>
            </a:r>
            <a:r>
              <a:rPr lang="en-US" altLang="zh-CN" sz="1000" dirty="0"/>
              <a:t>Daemon</a:t>
            </a:r>
            <a:r>
              <a:rPr lang="zh-CN" altLang="en-US" sz="1000" dirty="0"/>
              <a:t>，比如 </a:t>
            </a:r>
            <a:r>
              <a:rPr lang="en-US" altLang="zh-CN" sz="1000" dirty="0"/>
              <a:t>glusterd </a:t>
            </a:r>
            <a:r>
              <a:rPr lang="zh-CN" altLang="en-US" sz="1000" dirty="0"/>
              <a:t>或 </a:t>
            </a:r>
            <a:r>
              <a:rPr lang="en-US" altLang="zh-CN" sz="1000" dirty="0"/>
              <a:t>ceph</a:t>
            </a:r>
            <a:r>
              <a:rPr lang="zh-CN" altLang="en-US" sz="1000" dirty="0"/>
              <a:t>。</a:t>
            </a:r>
          </a:p>
          <a:p>
            <a:r>
              <a:rPr lang="zh-CN" altLang="en-US" sz="1000" dirty="0"/>
              <a:t>在每个节点上运行日志收集 </a:t>
            </a:r>
            <a:r>
              <a:rPr lang="en-US" altLang="zh-CN" sz="1000" dirty="0"/>
              <a:t>Daemon</a:t>
            </a:r>
            <a:r>
              <a:rPr lang="zh-CN" altLang="en-US" sz="1000" dirty="0"/>
              <a:t>，比如 </a:t>
            </a:r>
            <a:r>
              <a:rPr lang="en-US" altLang="zh-CN" sz="1000" dirty="0"/>
              <a:t>flunentd </a:t>
            </a:r>
            <a:r>
              <a:rPr lang="zh-CN" altLang="en-US" sz="1000" dirty="0"/>
              <a:t>或 </a:t>
            </a:r>
            <a:r>
              <a:rPr lang="en-US" altLang="zh-CN" sz="1000" dirty="0"/>
              <a:t>logstash</a:t>
            </a:r>
            <a:r>
              <a:rPr lang="zh-CN" altLang="en-US" sz="1000" dirty="0"/>
              <a:t>。</a:t>
            </a:r>
          </a:p>
          <a:p>
            <a:r>
              <a:rPr lang="zh-CN" altLang="en-US" sz="1000" dirty="0"/>
              <a:t>在每个节点上运行监控 </a:t>
            </a:r>
            <a:r>
              <a:rPr lang="en-US" altLang="zh-CN" sz="1000" dirty="0"/>
              <a:t>Daemon</a:t>
            </a:r>
            <a:r>
              <a:rPr lang="zh-CN" altLang="en-US" sz="1000" dirty="0"/>
              <a:t>，比如 </a:t>
            </a:r>
            <a:r>
              <a:rPr lang="en-US" altLang="zh-CN" sz="1000" dirty="0"/>
              <a:t>Prometheus Node Exporter </a:t>
            </a:r>
            <a:r>
              <a:rPr lang="zh-CN" altLang="en-US" sz="1000" dirty="0"/>
              <a:t>或 </a:t>
            </a:r>
            <a:r>
              <a:rPr lang="en-US" altLang="zh-CN" sz="1000" dirty="0"/>
              <a:t>collectd</a:t>
            </a:r>
            <a:r>
              <a:rPr lang="zh-CN" altLang="en-US" sz="1000" dirty="0"/>
              <a:t>。</a:t>
            </a:r>
          </a:p>
        </p:txBody>
      </p:sp>
      <p:sp>
        <p:nvSpPr>
          <p:cNvPr id="13" name="矩形 12">
            <a:extLst>
              <a:ext uri="{FF2B5EF4-FFF2-40B4-BE49-F238E27FC236}">
                <a16:creationId xmlns:a16="http://schemas.microsoft.com/office/drawing/2014/main" id="{9A79E046-A00A-4FE7-8C11-733E823979F0}"/>
              </a:ext>
            </a:extLst>
          </p:cNvPr>
          <p:cNvSpPr/>
          <p:nvPr/>
        </p:nvSpPr>
        <p:spPr>
          <a:xfrm>
            <a:off x="7898672" y="2393193"/>
            <a:ext cx="2397066" cy="276999"/>
          </a:xfrm>
          <a:prstGeom prst="rect">
            <a:avLst/>
          </a:prstGeom>
        </p:spPr>
        <p:txBody>
          <a:bodyPr wrap="none">
            <a:spAutoFit/>
          </a:bodyPr>
          <a:lstStyle/>
          <a:p>
            <a:r>
              <a:rPr lang="en-US" altLang="zh-CN" sz="1200" dirty="0"/>
              <a:t>NTAS</a:t>
            </a:r>
            <a:r>
              <a:rPr lang="zh-CN" altLang="en-US" sz="1200" dirty="0"/>
              <a:t>中暂时未找到此种</a:t>
            </a:r>
            <a:r>
              <a:rPr lang="en-US" altLang="zh-CN" sz="1200" dirty="0"/>
              <a:t>Controller</a:t>
            </a:r>
            <a:endParaRPr lang="zh-CN" altLang="en-US" sz="1200" dirty="0"/>
          </a:p>
        </p:txBody>
      </p:sp>
      <p:graphicFrame>
        <p:nvGraphicFramePr>
          <p:cNvPr id="3" name="对象 2">
            <a:extLst>
              <a:ext uri="{FF2B5EF4-FFF2-40B4-BE49-F238E27FC236}">
                <a16:creationId xmlns:a16="http://schemas.microsoft.com/office/drawing/2014/main" id="{B415F7B3-7939-4764-9C8A-9AB1F4D6D489}"/>
              </a:ext>
            </a:extLst>
          </p:cNvPr>
          <p:cNvGraphicFramePr>
            <a:graphicFrameLocks noChangeAspect="1"/>
          </p:cNvGraphicFramePr>
          <p:nvPr>
            <p:extLst>
              <p:ext uri="{D42A27DB-BD31-4B8C-83A1-F6EECF244321}">
                <p14:modId xmlns:p14="http://schemas.microsoft.com/office/powerpoint/2010/main" val="4095486054"/>
              </p:ext>
            </p:extLst>
          </p:nvPr>
        </p:nvGraphicFramePr>
        <p:xfrm>
          <a:off x="9337348" y="3664126"/>
          <a:ext cx="808038" cy="392113"/>
        </p:xfrm>
        <a:graphic>
          <a:graphicData uri="http://schemas.openxmlformats.org/presentationml/2006/ole">
            <mc:AlternateContent xmlns:mc="http://schemas.openxmlformats.org/markup-compatibility/2006">
              <mc:Choice xmlns:v="urn:schemas-microsoft-com:vml" Requires="v">
                <p:oleObj spid="_x0000_s8255" name="包装程序外壳对象" showAsIcon="1" r:id="rId8" imgW="808560" imgH="392040" progId="Package">
                  <p:embed/>
                </p:oleObj>
              </mc:Choice>
              <mc:Fallback>
                <p:oleObj name="包装程序外壳对象" showAsIcon="1" r:id="rId8" imgW="808560" imgH="392040" progId="Package">
                  <p:embed/>
                  <p:pic>
                    <p:nvPicPr>
                      <p:cNvPr id="0" name=""/>
                      <p:cNvPicPr/>
                      <p:nvPr/>
                    </p:nvPicPr>
                    <p:blipFill>
                      <a:blip r:embed="rId9"/>
                      <a:stretch>
                        <a:fillRect/>
                      </a:stretch>
                    </p:blipFill>
                    <p:spPr>
                      <a:xfrm>
                        <a:off x="9337348" y="3664126"/>
                        <a:ext cx="808038" cy="392113"/>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AA0D060E-2D7C-4F22-9FF2-73BA6891F24C}"/>
              </a:ext>
            </a:extLst>
          </p:cNvPr>
          <p:cNvSpPr txBox="1"/>
          <p:nvPr/>
        </p:nvSpPr>
        <p:spPr>
          <a:xfrm>
            <a:off x="7393939" y="4498563"/>
            <a:ext cx="3655059" cy="923330"/>
          </a:xfrm>
          <a:prstGeom prst="rect">
            <a:avLst/>
          </a:prstGeom>
          <a:noFill/>
        </p:spPr>
        <p:txBody>
          <a:bodyPr wrap="square" rtlCol="0">
            <a:spAutoFit/>
          </a:bodyPr>
          <a:lstStyle/>
          <a:p>
            <a:r>
              <a:rPr lang="en-US" altLang="zh-CN" sz="900" dirty="0"/>
              <a:t>job pod</a:t>
            </a:r>
            <a:r>
              <a:rPr lang="zh-CN" altLang="en-US" sz="900" dirty="0"/>
              <a:t>的</a:t>
            </a:r>
            <a:r>
              <a:rPr lang="en-US" altLang="zh-CN" sz="900" dirty="0"/>
              <a:t>template</a:t>
            </a:r>
            <a:r>
              <a:rPr lang="zh-CN" altLang="en-US" sz="900" dirty="0"/>
              <a:t>的</a:t>
            </a:r>
            <a:r>
              <a:rPr lang="en-US" altLang="zh-CN" sz="900" dirty="0" err="1"/>
              <a:t>RestartPolicy</a:t>
            </a:r>
            <a:r>
              <a:rPr lang="zh-CN" altLang="en-US" sz="900" dirty="0"/>
              <a:t>只能指定</a:t>
            </a:r>
            <a:r>
              <a:rPr lang="en-US" altLang="zh-CN" sz="900" dirty="0"/>
              <a:t>Never</a:t>
            </a:r>
            <a:r>
              <a:rPr lang="zh-CN" altLang="en-US" sz="900" dirty="0"/>
              <a:t>或</a:t>
            </a:r>
            <a:r>
              <a:rPr lang="en-US" altLang="zh-CN" sz="900" dirty="0" err="1"/>
              <a:t>OnFailure</a:t>
            </a:r>
            <a:r>
              <a:rPr lang="zh-CN" altLang="en-US" sz="900" dirty="0"/>
              <a:t>，当</a:t>
            </a:r>
            <a:r>
              <a:rPr lang="en-US" altLang="zh-CN" sz="900" dirty="0"/>
              <a:t>job</a:t>
            </a:r>
            <a:r>
              <a:rPr lang="zh-CN" altLang="en-US" sz="900" dirty="0"/>
              <a:t>未完成的情况下： </a:t>
            </a:r>
          </a:p>
          <a:p>
            <a:r>
              <a:rPr lang="zh-CN" altLang="en-US" sz="900" dirty="0"/>
              <a:t>* 如果</a:t>
            </a:r>
            <a:r>
              <a:rPr lang="en-US" altLang="zh-CN" sz="900" dirty="0" err="1"/>
              <a:t>RestartPolicy</a:t>
            </a:r>
            <a:r>
              <a:rPr lang="zh-CN" altLang="en-US" sz="900" dirty="0"/>
              <a:t>指定</a:t>
            </a:r>
            <a:r>
              <a:rPr lang="en-US" altLang="zh-CN" sz="900" dirty="0"/>
              <a:t>Never</a:t>
            </a:r>
            <a:r>
              <a:rPr lang="zh-CN" altLang="en-US" sz="900" dirty="0"/>
              <a:t>，则</a:t>
            </a:r>
            <a:r>
              <a:rPr lang="en-US" altLang="zh-CN" sz="900" dirty="0"/>
              <a:t>job</a:t>
            </a:r>
            <a:r>
              <a:rPr lang="zh-CN" altLang="en-US" sz="900" dirty="0"/>
              <a:t>会在</a:t>
            </a:r>
            <a:r>
              <a:rPr lang="en-US" altLang="zh-CN" sz="900" dirty="0"/>
              <a:t>pod</a:t>
            </a:r>
            <a:r>
              <a:rPr lang="zh-CN" altLang="en-US" sz="900" dirty="0"/>
              <a:t>出现故障时创建新的</a:t>
            </a:r>
            <a:r>
              <a:rPr lang="en-US" altLang="zh-CN" sz="900" dirty="0"/>
              <a:t>pod</a:t>
            </a:r>
            <a:r>
              <a:rPr lang="zh-CN" altLang="en-US" sz="900" dirty="0"/>
              <a:t>，且故障</a:t>
            </a:r>
            <a:r>
              <a:rPr lang="en-US" altLang="zh-CN" sz="900" dirty="0"/>
              <a:t>pod</a:t>
            </a:r>
            <a:r>
              <a:rPr lang="zh-CN" altLang="en-US" sz="900" dirty="0"/>
              <a:t>不会消失。</a:t>
            </a:r>
            <a:r>
              <a:rPr lang="en-US" altLang="zh-CN" sz="900" dirty="0"/>
              <a:t>.</a:t>
            </a:r>
            <a:r>
              <a:rPr lang="en-US" altLang="zh-CN" sz="900" dirty="0" err="1"/>
              <a:t>status.failed</a:t>
            </a:r>
            <a:r>
              <a:rPr lang="zh-CN" altLang="en-US" sz="900" dirty="0"/>
              <a:t>加</a:t>
            </a:r>
            <a:r>
              <a:rPr lang="en-US" altLang="zh-CN" sz="900" dirty="0"/>
              <a:t>1</a:t>
            </a:r>
            <a:r>
              <a:rPr lang="zh-CN" altLang="en-US" sz="900" dirty="0"/>
              <a:t>。 </a:t>
            </a:r>
          </a:p>
          <a:p>
            <a:r>
              <a:rPr lang="zh-CN" altLang="en-US" sz="900" dirty="0"/>
              <a:t>* 如果</a:t>
            </a:r>
            <a:r>
              <a:rPr lang="en-US" altLang="zh-CN" sz="900" dirty="0" err="1"/>
              <a:t>RestartPolicy</a:t>
            </a:r>
            <a:r>
              <a:rPr lang="zh-CN" altLang="en-US" sz="900" dirty="0"/>
              <a:t>指定</a:t>
            </a:r>
            <a:r>
              <a:rPr lang="en-US" altLang="zh-CN" sz="900" dirty="0" err="1"/>
              <a:t>OnFailure</a:t>
            </a:r>
            <a:r>
              <a:rPr lang="zh-CN" altLang="en-US" sz="900" dirty="0"/>
              <a:t>，则</a:t>
            </a:r>
            <a:r>
              <a:rPr lang="en-US" altLang="zh-CN" sz="900" dirty="0"/>
              <a:t>job</a:t>
            </a:r>
            <a:r>
              <a:rPr lang="zh-CN" altLang="en-US" sz="900" dirty="0"/>
              <a:t>会在</a:t>
            </a:r>
            <a:r>
              <a:rPr lang="en-US" altLang="zh-CN" sz="900" dirty="0"/>
              <a:t>pod</a:t>
            </a:r>
            <a:r>
              <a:rPr lang="zh-CN" altLang="en-US" sz="900" dirty="0"/>
              <a:t>出现故障时其内部重启容器，而不是创建</a:t>
            </a:r>
            <a:r>
              <a:rPr lang="en-US" altLang="zh-CN" sz="900" dirty="0"/>
              <a:t>pod</a:t>
            </a:r>
            <a:r>
              <a:rPr lang="zh-CN" altLang="en-US" sz="900" dirty="0"/>
              <a:t>。</a:t>
            </a:r>
            <a:r>
              <a:rPr lang="en-US" altLang="zh-CN" sz="900" dirty="0"/>
              <a:t>.</a:t>
            </a:r>
            <a:r>
              <a:rPr lang="en-US" altLang="zh-CN" sz="900" dirty="0" err="1"/>
              <a:t>status.failed</a:t>
            </a:r>
            <a:r>
              <a:rPr lang="zh-CN" altLang="en-US" sz="900" dirty="0"/>
              <a:t>不变。</a:t>
            </a:r>
          </a:p>
        </p:txBody>
      </p:sp>
    </p:spTree>
    <p:extLst>
      <p:ext uri="{BB962C8B-B14F-4D97-AF65-F5344CB8AC3E}">
        <p14:creationId xmlns:p14="http://schemas.microsoft.com/office/powerpoint/2010/main" val="3346538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D59132-4596-4FC1-9708-62B934726A66}"/>
              </a:ext>
            </a:extLst>
          </p:cNvPr>
          <p:cNvSpPr txBox="1"/>
          <p:nvPr/>
        </p:nvSpPr>
        <p:spPr>
          <a:xfrm>
            <a:off x="903031" y="632452"/>
            <a:ext cx="4818503" cy="400110"/>
          </a:xfrm>
          <a:prstGeom prst="rect">
            <a:avLst/>
          </a:prstGeom>
          <a:noFill/>
        </p:spPr>
        <p:txBody>
          <a:bodyPr wrap="square" rtlCol="0">
            <a:spAutoFit/>
          </a:bodyPr>
          <a:lstStyle/>
          <a:p>
            <a:r>
              <a:rPr lang="en-US" altLang="zh-CN" sz="2000" dirty="0"/>
              <a:t>Kubernetes package manager</a:t>
            </a:r>
            <a:endParaRPr lang="zh-CN" altLang="en-US" sz="2000" dirty="0"/>
          </a:p>
        </p:txBody>
      </p:sp>
      <p:sp>
        <p:nvSpPr>
          <p:cNvPr id="4" name="文本框 3">
            <a:extLst>
              <a:ext uri="{FF2B5EF4-FFF2-40B4-BE49-F238E27FC236}">
                <a16:creationId xmlns:a16="http://schemas.microsoft.com/office/drawing/2014/main" id="{06594E93-6C4E-4AA0-A45B-83F2EF74C2CC}"/>
              </a:ext>
            </a:extLst>
          </p:cNvPr>
          <p:cNvSpPr txBox="1"/>
          <p:nvPr/>
        </p:nvSpPr>
        <p:spPr>
          <a:xfrm>
            <a:off x="1323703" y="1001784"/>
            <a:ext cx="6469271" cy="338554"/>
          </a:xfrm>
          <a:prstGeom prst="rect">
            <a:avLst/>
          </a:prstGeom>
          <a:noFill/>
        </p:spPr>
        <p:txBody>
          <a:bodyPr wrap="none" rtlCol="0">
            <a:spAutoFit/>
          </a:bodyPr>
          <a:lstStyle/>
          <a:p>
            <a:r>
              <a:rPr lang="en-US" altLang="zh-CN" sz="1600" dirty="0"/>
              <a:t>Helm is the best way to find, share, and use software built for Kubernetes.</a:t>
            </a:r>
            <a:endParaRPr lang="zh-CN" altLang="en-US" sz="1600" dirty="0"/>
          </a:p>
        </p:txBody>
      </p:sp>
      <p:pic>
        <p:nvPicPr>
          <p:cNvPr id="7176" name="Picture 8" descr="https://www.kubernetes.org.cn/img/2017/09/helm-k8s-1.jpg">
            <a:extLst>
              <a:ext uri="{FF2B5EF4-FFF2-40B4-BE49-F238E27FC236}">
                <a16:creationId xmlns:a16="http://schemas.microsoft.com/office/drawing/2014/main" id="{307D96EB-E34E-4E15-BC93-F048DBF7C3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9006" y="2020818"/>
            <a:ext cx="2716618" cy="28163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734364C-4EE9-4505-B56F-9218DECFC73D}"/>
              </a:ext>
            </a:extLst>
          </p:cNvPr>
          <p:cNvSpPr txBox="1"/>
          <p:nvPr/>
        </p:nvSpPr>
        <p:spPr>
          <a:xfrm>
            <a:off x="1306598" y="1447673"/>
            <a:ext cx="9501307" cy="830997"/>
          </a:xfrm>
          <a:prstGeom prst="rect">
            <a:avLst/>
          </a:prstGeom>
          <a:noFill/>
        </p:spPr>
        <p:txBody>
          <a:bodyPr wrap="square" rtlCol="0">
            <a:spAutoFit/>
          </a:bodyPr>
          <a:lstStyle/>
          <a:p>
            <a:r>
              <a:rPr lang="zh-CN" altLang="en-US" sz="1200" dirty="0"/>
              <a:t>       随着业务容器化与向微服务架构转变，通过分解巨大的单体应用为多个服务的方式，分解了单体应用的复杂性，使每个微服务都可以独立部署和扩展，实现了敏捷开发和快速迭代和部署。但任何事情都有两面性，虽然微服务给我们带来了很多便利，但由于应用被拆分成多个组件，导致服务数量大幅增加，对于</a:t>
            </a:r>
            <a:r>
              <a:rPr lang="en-US" altLang="zh-CN" sz="1200" dirty="0"/>
              <a:t>Kubernetest</a:t>
            </a:r>
            <a:r>
              <a:rPr lang="zh-CN" altLang="en-US" sz="1200" dirty="0"/>
              <a:t>编排来说，每个组件有自己的资源文件，并且可以独立的部署与伸缩，这给采用</a:t>
            </a:r>
            <a:r>
              <a:rPr lang="en-US" altLang="zh-CN" sz="1200" dirty="0"/>
              <a:t>Kubernetes</a:t>
            </a:r>
            <a:r>
              <a:rPr lang="zh-CN" altLang="en-US" sz="1200" dirty="0"/>
              <a:t>做应用编排带来了诸多挑战：</a:t>
            </a:r>
          </a:p>
        </p:txBody>
      </p:sp>
      <p:sp>
        <p:nvSpPr>
          <p:cNvPr id="11" name="文本框 10">
            <a:extLst>
              <a:ext uri="{FF2B5EF4-FFF2-40B4-BE49-F238E27FC236}">
                <a16:creationId xmlns:a16="http://schemas.microsoft.com/office/drawing/2014/main" id="{DD13C18F-B5F5-414D-969A-2A16B68356CD}"/>
              </a:ext>
            </a:extLst>
          </p:cNvPr>
          <p:cNvSpPr txBox="1"/>
          <p:nvPr/>
        </p:nvSpPr>
        <p:spPr>
          <a:xfrm>
            <a:off x="1872343" y="2586446"/>
            <a:ext cx="184731" cy="369332"/>
          </a:xfrm>
          <a:prstGeom prst="rect">
            <a:avLst/>
          </a:prstGeom>
          <a:noFill/>
        </p:spPr>
        <p:txBody>
          <a:bodyPr wrap="none" rtlCol="0">
            <a:spAutoFit/>
          </a:bodyPr>
          <a:lstStyle/>
          <a:p>
            <a:endParaRPr lang="zh-CN" altLang="en-US" dirty="0"/>
          </a:p>
        </p:txBody>
      </p:sp>
      <p:sp>
        <p:nvSpPr>
          <p:cNvPr id="12" name="文本框 11">
            <a:extLst>
              <a:ext uri="{FF2B5EF4-FFF2-40B4-BE49-F238E27FC236}">
                <a16:creationId xmlns:a16="http://schemas.microsoft.com/office/drawing/2014/main" id="{7A291344-0279-483B-86E8-F5AFA67A1CF3}"/>
              </a:ext>
            </a:extLst>
          </p:cNvPr>
          <p:cNvSpPr txBox="1"/>
          <p:nvPr/>
        </p:nvSpPr>
        <p:spPr>
          <a:xfrm>
            <a:off x="1306598" y="2935274"/>
            <a:ext cx="3012363" cy="1446550"/>
          </a:xfrm>
          <a:prstGeom prst="rect">
            <a:avLst/>
          </a:prstGeom>
          <a:noFill/>
        </p:spPr>
        <p:txBody>
          <a:bodyPr wrap="none" rtlCol="0">
            <a:spAutoFit/>
          </a:bodyPr>
          <a:lstStyle/>
          <a:p>
            <a:r>
              <a:rPr lang="en-US" altLang="zh-CN" sz="1100" i="1" dirty="0"/>
              <a:t>1.</a:t>
            </a:r>
            <a:r>
              <a:rPr lang="zh-CN" altLang="en-US" sz="1100" i="1" dirty="0"/>
              <a:t>管理、编辑与更新大量的</a:t>
            </a:r>
            <a:r>
              <a:rPr lang="en-US" altLang="zh-CN" sz="1100" i="1" dirty="0"/>
              <a:t>K8s</a:t>
            </a:r>
            <a:r>
              <a:rPr lang="zh-CN" altLang="en-US" sz="1100" i="1" dirty="0"/>
              <a:t>配置文件</a:t>
            </a:r>
          </a:p>
          <a:p>
            <a:r>
              <a:rPr lang="en-US" altLang="zh-CN" sz="1100" i="1" dirty="0"/>
              <a:t>2.</a:t>
            </a:r>
            <a:r>
              <a:rPr lang="zh-CN" altLang="en-US" sz="1100" i="1" dirty="0"/>
              <a:t>部署一个含有大量配置文件的复杂</a:t>
            </a:r>
            <a:r>
              <a:rPr lang="en-US" altLang="zh-CN" sz="1100" i="1" dirty="0"/>
              <a:t>K8s</a:t>
            </a:r>
            <a:r>
              <a:rPr lang="zh-CN" altLang="en-US" sz="1100" i="1" dirty="0"/>
              <a:t>应用</a:t>
            </a:r>
          </a:p>
          <a:p>
            <a:r>
              <a:rPr lang="en-US" altLang="zh-CN" sz="1100" i="1" dirty="0"/>
              <a:t>3.</a:t>
            </a:r>
            <a:r>
              <a:rPr lang="zh-CN" altLang="en-US" sz="1100" i="1" dirty="0"/>
              <a:t>分享和复用</a:t>
            </a:r>
            <a:r>
              <a:rPr lang="en-US" altLang="zh-CN" sz="1100" i="1" dirty="0"/>
              <a:t>K8s</a:t>
            </a:r>
            <a:r>
              <a:rPr lang="zh-CN" altLang="en-US" sz="1100" i="1" dirty="0"/>
              <a:t>配置和应用</a:t>
            </a:r>
          </a:p>
          <a:p>
            <a:r>
              <a:rPr lang="en-US" altLang="zh-CN" sz="1100" i="1" dirty="0"/>
              <a:t>4.</a:t>
            </a:r>
            <a:r>
              <a:rPr lang="zh-CN" altLang="en-US" sz="1100" i="1" dirty="0"/>
              <a:t>参数化配置模板支持多个环境</a:t>
            </a:r>
          </a:p>
          <a:p>
            <a:r>
              <a:rPr lang="en-US" altLang="zh-CN" sz="1100" i="1" dirty="0"/>
              <a:t>5.</a:t>
            </a:r>
            <a:r>
              <a:rPr lang="zh-CN" altLang="en-US" sz="1100" i="1" dirty="0"/>
              <a:t>管理应用的发布：回滚、</a:t>
            </a:r>
            <a:r>
              <a:rPr lang="en-US" altLang="zh-CN" sz="1100" i="1" dirty="0"/>
              <a:t>diff</a:t>
            </a:r>
            <a:r>
              <a:rPr lang="zh-CN" altLang="en-US" sz="1100" i="1" dirty="0"/>
              <a:t>和查看发布历史</a:t>
            </a:r>
          </a:p>
          <a:p>
            <a:r>
              <a:rPr lang="en-US" altLang="zh-CN" sz="1100" i="1" dirty="0"/>
              <a:t>6.</a:t>
            </a:r>
            <a:r>
              <a:rPr lang="zh-CN" altLang="en-US" sz="1100" i="1" dirty="0"/>
              <a:t>控制一个部署周期中的某一些环节</a:t>
            </a:r>
          </a:p>
          <a:p>
            <a:r>
              <a:rPr lang="en-US" altLang="zh-CN" sz="1100" i="1" dirty="0"/>
              <a:t>7.</a:t>
            </a:r>
            <a:r>
              <a:rPr lang="zh-CN" altLang="en-US" sz="1100" i="1" dirty="0"/>
              <a:t>发布后的验证</a:t>
            </a:r>
          </a:p>
          <a:p>
            <a:endParaRPr lang="zh-CN" altLang="en-US" sz="1100" i="1" dirty="0"/>
          </a:p>
        </p:txBody>
      </p:sp>
      <p:sp>
        <p:nvSpPr>
          <p:cNvPr id="13" name="文本框 12">
            <a:extLst>
              <a:ext uri="{FF2B5EF4-FFF2-40B4-BE49-F238E27FC236}">
                <a16:creationId xmlns:a16="http://schemas.microsoft.com/office/drawing/2014/main" id="{51098009-9FF3-4285-BFCA-92DCEE13D8F7}"/>
              </a:ext>
            </a:extLst>
          </p:cNvPr>
          <p:cNvSpPr txBox="1"/>
          <p:nvPr/>
        </p:nvSpPr>
        <p:spPr>
          <a:xfrm>
            <a:off x="1306598" y="5036428"/>
            <a:ext cx="9535516" cy="1015663"/>
          </a:xfrm>
          <a:prstGeom prst="rect">
            <a:avLst/>
          </a:prstGeom>
          <a:noFill/>
        </p:spPr>
        <p:txBody>
          <a:bodyPr wrap="square" rtlCol="0">
            <a:spAutoFit/>
          </a:bodyPr>
          <a:lstStyle/>
          <a:p>
            <a:r>
              <a:rPr lang="zh-CN" altLang="en-US" sz="1200" dirty="0"/>
              <a:t>利用</a:t>
            </a:r>
            <a:r>
              <a:rPr lang="en-US" altLang="zh-CN" sz="1200" dirty="0"/>
              <a:t>Kubernetes</a:t>
            </a:r>
            <a:r>
              <a:rPr lang="zh-CN" altLang="en-US" sz="1200" dirty="0"/>
              <a:t>部署一个应用，需要</a:t>
            </a:r>
            <a:r>
              <a:rPr lang="en-US" altLang="zh-CN" sz="1200" dirty="0"/>
              <a:t>Kubernetes</a:t>
            </a:r>
            <a:r>
              <a:rPr lang="zh-CN" altLang="en-US" sz="1200" dirty="0"/>
              <a:t>原生资源文件如</a:t>
            </a:r>
            <a:r>
              <a:rPr lang="en-US" altLang="zh-CN" sz="1200" dirty="0"/>
              <a:t>deployment</a:t>
            </a:r>
            <a:r>
              <a:rPr lang="zh-CN" altLang="en-US" sz="1200" dirty="0"/>
              <a:t>、</a:t>
            </a:r>
            <a:r>
              <a:rPr lang="en-US" altLang="zh-CN" sz="1200" dirty="0"/>
              <a:t>replicationcontroller</a:t>
            </a:r>
            <a:r>
              <a:rPr lang="zh-CN" altLang="en-US" sz="1200" dirty="0"/>
              <a:t>、</a:t>
            </a:r>
            <a:r>
              <a:rPr lang="en-US" altLang="zh-CN" sz="1200" dirty="0"/>
              <a:t>service</a:t>
            </a:r>
            <a:r>
              <a:rPr lang="zh-CN" altLang="en-US" sz="1200" dirty="0"/>
              <a:t>或</a:t>
            </a:r>
            <a:r>
              <a:rPr lang="en-US" altLang="zh-CN" sz="1200" dirty="0"/>
              <a:t>pod </a:t>
            </a:r>
            <a:r>
              <a:rPr lang="zh-CN" altLang="en-US" sz="1200" dirty="0"/>
              <a:t>等。而对于一个复杂的应用，会有很多类似上面的资源描述文件，如果有更新或回滚应用的需求，可能要修改和维护所涉及的大量资源文件，且由于缺少对发布过的应用版本管理和控制，使</a:t>
            </a:r>
            <a:r>
              <a:rPr lang="en-US" altLang="zh-CN" sz="1200" dirty="0"/>
              <a:t>Kubernetes</a:t>
            </a:r>
            <a:r>
              <a:rPr lang="zh-CN" altLang="en-US" sz="1200" dirty="0"/>
              <a:t>上的应用维护和更新等面临诸多的挑战，而</a:t>
            </a:r>
            <a:r>
              <a:rPr lang="en-US" altLang="zh-CN" sz="1200" dirty="0"/>
              <a:t>Helm</a:t>
            </a:r>
            <a:r>
              <a:rPr lang="zh-CN" altLang="en-US" sz="1200" dirty="0"/>
              <a:t>可以帮我们解决这些问题。</a:t>
            </a:r>
            <a:endParaRPr lang="en-US" altLang="zh-CN" sz="1200" dirty="0"/>
          </a:p>
          <a:p>
            <a:r>
              <a:rPr lang="en-US" altLang="zh-CN" sz="1200" dirty="0"/>
              <a:t>Helm</a:t>
            </a:r>
            <a:r>
              <a:rPr lang="zh-CN" altLang="en-US" sz="1200" dirty="0"/>
              <a:t>把</a:t>
            </a:r>
            <a:r>
              <a:rPr lang="en-US" altLang="zh-CN" sz="1200" dirty="0"/>
              <a:t>Kubernetes</a:t>
            </a:r>
            <a:r>
              <a:rPr lang="zh-CN" altLang="en-US" sz="1200" dirty="0"/>
              <a:t>资源</a:t>
            </a:r>
            <a:r>
              <a:rPr lang="en-US" altLang="zh-CN" sz="1200" dirty="0"/>
              <a:t>(</a:t>
            </a:r>
            <a:r>
              <a:rPr lang="zh-CN" altLang="en-US" sz="1200" dirty="0"/>
              <a:t>比如</a:t>
            </a:r>
            <a:r>
              <a:rPr lang="en-US" altLang="zh-CN" sz="1200" dirty="0"/>
              <a:t>deployments</a:t>
            </a:r>
            <a:r>
              <a:rPr lang="zh-CN" altLang="en-US" sz="1200" dirty="0"/>
              <a:t>、</a:t>
            </a:r>
            <a:r>
              <a:rPr lang="en-US" altLang="zh-CN" sz="1200" dirty="0"/>
              <a:t>services</a:t>
            </a:r>
            <a:r>
              <a:rPr lang="zh-CN" altLang="en-US" sz="1200" dirty="0"/>
              <a:t>或 </a:t>
            </a:r>
            <a:r>
              <a:rPr lang="en-US" altLang="zh-CN" sz="1200" dirty="0"/>
              <a:t>ingress</a:t>
            </a:r>
            <a:r>
              <a:rPr lang="zh-CN" altLang="en-US" sz="1200" dirty="0"/>
              <a:t>等</a:t>
            </a:r>
            <a:r>
              <a:rPr lang="en-US" altLang="zh-CN" sz="1200" dirty="0"/>
              <a:t>) </a:t>
            </a:r>
            <a:r>
              <a:rPr lang="zh-CN" altLang="en-US" sz="1200" dirty="0"/>
              <a:t>打包到一个</a:t>
            </a:r>
            <a:r>
              <a:rPr lang="en-US" altLang="zh-CN" sz="1200" dirty="0"/>
              <a:t>chart</a:t>
            </a:r>
            <a:r>
              <a:rPr lang="zh-CN" altLang="en-US" sz="1200" dirty="0"/>
              <a:t>中，而</a:t>
            </a:r>
            <a:r>
              <a:rPr lang="en-US" altLang="zh-CN" sz="1200" dirty="0"/>
              <a:t>chart</a:t>
            </a:r>
            <a:r>
              <a:rPr lang="zh-CN" altLang="en-US" sz="1200" dirty="0"/>
              <a:t>被保存到</a:t>
            </a:r>
            <a:r>
              <a:rPr lang="en-US" altLang="zh-CN" sz="1200" dirty="0"/>
              <a:t>chart</a:t>
            </a:r>
            <a:r>
              <a:rPr lang="zh-CN" altLang="en-US" sz="1200" dirty="0"/>
              <a:t>仓库。通过</a:t>
            </a:r>
            <a:r>
              <a:rPr lang="en-US" altLang="zh-CN" sz="1200" dirty="0"/>
              <a:t>chart</a:t>
            </a:r>
            <a:r>
              <a:rPr lang="zh-CN" altLang="en-US" sz="1200" dirty="0"/>
              <a:t>仓库可用来存储和分享</a:t>
            </a:r>
            <a:r>
              <a:rPr lang="en-US" altLang="zh-CN" sz="1200" dirty="0"/>
              <a:t>chart</a:t>
            </a:r>
            <a:r>
              <a:rPr lang="zh-CN" altLang="en-US" sz="1200" dirty="0"/>
              <a:t>。</a:t>
            </a:r>
            <a:r>
              <a:rPr lang="en-US" altLang="zh-CN" sz="1200" dirty="0"/>
              <a:t>Helm</a:t>
            </a:r>
            <a:r>
              <a:rPr lang="zh-CN" altLang="en-US" sz="1200" dirty="0"/>
              <a:t>使发布可配置，支持发布应用配置的版本管理，简化了</a:t>
            </a:r>
            <a:r>
              <a:rPr lang="en-US" altLang="zh-CN" sz="1200" dirty="0"/>
              <a:t>Kubernetes</a:t>
            </a:r>
            <a:r>
              <a:rPr lang="zh-CN" altLang="en-US" sz="1200" dirty="0"/>
              <a:t>部署应用的版本控制、打包、发布、删除、更新等操作。</a:t>
            </a:r>
          </a:p>
        </p:txBody>
      </p:sp>
      <p:sp>
        <p:nvSpPr>
          <p:cNvPr id="14" name="箭头: 右 13">
            <a:extLst>
              <a:ext uri="{FF2B5EF4-FFF2-40B4-BE49-F238E27FC236}">
                <a16:creationId xmlns:a16="http://schemas.microsoft.com/office/drawing/2014/main" id="{AA450B14-C00C-476F-988D-3CA501159F77}"/>
              </a:ext>
            </a:extLst>
          </p:cNvPr>
          <p:cNvSpPr/>
          <p:nvPr/>
        </p:nvSpPr>
        <p:spPr>
          <a:xfrm>
            <a:off x="4693789" y="3183768"/>
            <a:ext cx="2020388" cy="484632"/>
          </a:xfrm>
          <a:prstGeom prst="rightArrow">
            <a:avLst/>
          </a:prstGeom>
          <a:ln cap="rnd"/>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effectLst>
                <a:outerShdw blurRad="38100" dist="38100" dir="2700000" algn="tl">
                  <a:srgbClr val="000000">
                    <a:alpha val="43137"/>
                  </a:srgbClr>
                </a:outerShdw>
              </a:effectLst>
            </a:endParaRPr>
          </a:p>
        </p:txBody>
      </p:sp>
      <p:sp>
        <p:nvSpPr>
          <p:cNvPr id="15" name="文本框 14">
            <a:extLst>
              <a:ext uri="{FF2B5EF4-FFF2-40B4-BE49-F238E27FC236}">
                <a16:creationId xmlns:a16="http://schemas.microsoft.com/office/drawing/2014/main" id="{727F14CA-96C0-4172-9B51-7929FA6EA46F}"/>
              </a:ext>
            </a:extLst>
          </p:cNvPr>
          <p:cNvSpPr txBox="1"/>
          <p:nvPr/>
        </p:nvSpPr>
        <p:spPr>
          <a:xfrm>
            <a:off x="5380817" y="2981631"/>
            <a:ext cx="646331" cy="369332"/>
          </a:xfrm>
          <a:prstGeom prst="rect">
            <a:avLst/>
          </a:prstGeom>
          <a:noFill/>
        </p:spPr>
        <p:txBody>
          <a:bodyPr wrap="none" rtlCol="0">
            <a:spAutoFit/>
          </a:bodyPr>
          <a:lstStyle/>
          <a:p>
            <a:r>
              <a:rPr lang="zh-CN" altLang="en-US" b="1" dirty="0"/>
              <a:t>催生</a:t>
            </a:r>
          </a:p>
        </p:txBody>
      </p:sp>
    </p:spTree>
    <p:extLst>
      <p:ext uri="{BB962C8B-B14F-4D97-AF65-F5344CB8AC3E}">
        <p14:creationId xmlns:p14="http://schemas.microsoft.com/office/powerpoint/2010/main" val="2156752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F02984-160F-4780-A505-4386A0D5C0EC}"/>
              </a:ext>
            </a:extLst>
          </p:cNvPr>
          <p:cNvSpPr txBox="1"/>
          <p:nvPr/>
        </p:nvSpPr>
        <p:spPr>
          <a:xfrm>
            <a:off x="903031" y="632452"/>
            <a:ext cx="4818503" cy="400110"/>
          </a:xfrm>
          <a:prstGeom prst="rect">
            <a:avLst/>
          </a:prstGeom>
          <a:noFill/>
        </p:spPr>
        <p:txBody>
          <a:bodyPr wrap="square" rtlCol="0">
            <a:spAutoFit/>
          </a:bodyPr>
          <a:lstStyle/>
          <a:p>
            <a:r>
              <a:rPr lang="en-US" altLang="zh-CN" sz="2000" dirty="0"/>
              <a:t>Kubernetes package manager </a:t>
            </a:r>
            <a:r>
              <a:rPr lang="en-US" altLang="zh-CN" sz="2000" dirty="0">
                <a:solidFill>
                  <a:srgbClr val="FF0000"/>
                </a:solidFill>
              </a:rPr>
              <a:t>[NTAS-helm]</a:t>
            </a:r>
            <a:endParaRPr lang="zh-CN" altLang="en-US" sz="2000" dirty="0">
              <a:solidFill>
                <a:srgbClr val="FF0000"/>
              </a:solidFill>
            </a:endParaRPr>
          </a:p>
        </p:txBody>
      </p:sp>
      <p:pic>
        <p:nvPicPr>
          <p:cNvPr id="6" name="图片 5">
            <a:extLst>
              <a:ext uri="{FF2B5EF4-FFF2-40B4-BE49-F238E27FC236}">
                <a16:creationId xmlns:a16="http://schemas.microsoft.com/office/drawing/2014/main" id="{DE12B1B3-BCB9-441C-A0D2-92903A8D1D1B}"/>
              </a:ext>
            </a:extLst>
          </p:cNvPr>
          <p:cNvPicPr>
            <a:picLocks noChangeAspect="1"/>
          </p:cNvPicPr>
          <p:nvPr/>
        </p:nvPicPr>
        <p:blipFill>
          <a:blip r:embed="rId3"/>
          <a:stretch>
            <a:fillRect/>
          </a:stretch>
        </p:blipFill>
        <p:spPr>
          <a:xfrm>
            <a:off x="1010210" y="1032562"/>
            <a:ext cx="9848850" cy="2447925"/>
          </a:xfrm>
          <a:prstGeom prst="rect">
            <a:avLst/>
          </a:prstGeom>
        </p:spPr>
      </p:pic>
      <p:graphicFrame>
        <p:nvGraphicFramePr>
          <p:cNvPr id="2" name="对象 1">
            <a:extLst>
              <a:ext uri="{FF2B5EF4-FFF2-40B4-BE49-F238E27FC236}">
                <a16:creationId xmlns:a16="http://schemas.microsoft.com/office/drawing/2014/main" id="{BC7E4607-BAC7-4AF9-B9C0-95A1E2F31EFB}"/>
              </a:ext>
            </a:extLst>
          </p:cNvPr>
          <p:cNvGraphicFramePr>
            <a:graphicFrameLocks noChangeAspect="1"/>
          </p:cNvGraphicFramePr>
          <p:nvPr>
            <p:extLst>
              <p:ext uri="{D42A27DB-BD31-4B8C-83A1-F6EECF244321}">
                <p14:modId xmlns:p14="http://schemas.microsoft.com/office/powerpoint/2010/main" val="2651529826"/>
              </p:ext>
            </p:extLst>
          </p:nvPr>
        </p:nvGraphicFramePr>
        <p:xfrm>
          <a:off x="923406" y="3941081"/>
          <a:ext cx="560388" cy="392113"/>
        </p:xfrm>
        <a:graphic>
          <a:graphicData uri="http://schemas.openxmlformats.org/presentationml/2006/ole">
            <mc:AlternateContent xmlns:mc="http://schemas.openxmlformats.org/markup-compatibility/2006">
              <mc:Choice xmlns:v="urn:schemas-microsoft-com:vml" Requires="v">
                <p:oleObj spid="_x0000_s9303" name="包装程序外壳对象" showAsIcon="1" r:id="rId4" imgW="560160" imgH="392040" progId="Package">
                  <p:embed/>
                </p:oleObj>
              </mc:Choice>
              <mc:Fallback>
                <p:oleObj name="包装程序外壳对象" showAsIcon="1" r:id="rId4" imgW="560160" imgH="392040" progId="Package">
                  <p:embed/>
                  <p:pic>
                    <p:nvPicPr>
                      <p:cNvPr id="0" name=""/>
                      <p:cNvPicPr/>
                      <p:nvPr/>
                    </p:nvPicPr>
                    <p:blipFill>
                      <a:blip r:embed="rId5"/>
                      <a:stretch>
                        <a:fillRect/>
                      </a:stretch>
                    </p:blipFill>
                    <p:spPr>
                      <a:xfrm>
                        <a:off x="923406" y="3941081"/>
                        <a:ext cx="560388" cy="39211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3B252609-2B91-4A4A-8147-830E39C84852}"/>
              </a:ext>
            </a:extLst>
          </p:cNvPr>
          <p:cNvGraphicFramePr>
            <a:graphicFrameLocks noChangeAspect="1"/>
          </p:cNvGraphicFramePr>
          <p:nvPr>
            <p:extLst>
              <p:ext uri="{D42A27DB-BD31-4B8C-83A1-F6EECF244321}">
                <p14:modId xmlns:p14="http://schemas.microsoft.com/office/powerpoint/2010/main" val="2476879631"/>
              </p:ext>
            </p:extLst>
          </p:nvPr>
        </p:nvGraphicFramePr>
        <p:xfrm>
          <a:off x="1033748" y="3949077"/>
          <a:ext cx="1385888" cy="392113"/>
        </p:xfrm>
        <a:graphic>
          <a:graphicData uri="http://schemas.openxmlformats.org/presentationml/2006/ole">
            <mc:AlternateContent xmlns:mc="http://schemas.openxmlformats.org/markup-compatibility/2006">
              <mc:Choice xmlns:v="urn:schemas-microsoft-com:vml" Requires="v">
                <p:oleObj spid="_x0000_s9304" name="包装程序外壳对象" showAsIcon="1" r:id="rId6" imgW="1386000" imgH="392040" progId="Package">
                  <p:embed/>
                </p:oleObj>
              </mc:Choice>
              <mc:Fallback>
                <p:oleObj name="包装程序外壳对象" showAsIcon="1" r:id="rId6" imgW="1386000" imgH="392040" progId="Package">
                  <p:embed/>
                  <p:pic>
                    <p:nvPicPr>
                      <p:cNvPr id="0" name=""/>
                      <p:cNvPicPr/>
                      <p:nvPr/>
                    </p:nvPicPr>
                    <p:blipFill>
                      <a:blip r:embed="rId7"/>
                      <a:stretch>
                        <a:fillRect/>
                      </a:stretch>
                    </p:blipFill>
                    <p:spPr>
                      <a:xfrm>
                        <a:off x="1033748" y="3949077"/>
                        <a:ext cx="1385888" cy="39211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91AC187-C490-4DA2-AE4E-7D01EBF84C38}"/>
              </a:ext>
            </a:extLst>
          </p:cNvPr>
          <p:cNvGraphicFramePr>
            <a:graphicFrameLocks noChangeAspect="1"/>
          </p:cNvGraphicFramePr>
          <p:nvPr>
            <p:extLst>
              <p:ext uri="{D42A27DB-BD31-4B8C-83A1-F6EECF244321}">
                <p14:modId xmlns:p14="http://schemas.microsoft.com/office/powerpoint/2010/main" val="2339372982"/>
              </p:ext>
            </p:extLst>
          </p:nvPr>
        </p:nvGraphicFramePr>
        <p:xfrm>
          <a:off x="1578535" y="3957069"/>
          <a:ext cx="1385888" cy="392113"/>
        </p:xfrm>
        <a:graphic>
          <a:graphicData uri="http://schemas.openxmlformats.org/presentationml/2006/ole">
            <mc:AlternateContent xmlns:mc="http://schemas.openxmlformats.org/markup-compatibility/2006">
              <mc:Choice xmlns:v="urn:schemas-microsoft-com:vml" Requires="v">
                <p:oleObj spid="_x0000_s9305" name="包装程序外壳对象" showAsIcon="1" r:id="rId8" imgW="1386000" imgH="392040" progId="Package">
                  <p:embed/>
                </p:oleObj>
              </mc:Choice>
              <mc:Fallback>
                <p:oleObj name="包装程序外壳对象" showAsIcon="1" r:id="rId8" imgW="1386000" imgH="392040" progId="Package">
                  <p:embed/>
                  <p:pic>
                    <p:nvPicPr>
                      <p:cNvPr id="0" name=""/>
                      <p:cNvPicPr/>
                      <p:nvPr/>
                    </p:nvPicPr>
                    <p:blipFill>
                      <a:blip r:embed="rId9"/>
                      <a:stretch>
                        <a:fillRect/>
                      </a:stretch>
                    </p:blipFill>
                    <p:spPr>
                      <a:xfrm>
                        <a:off x="1578535" y="3957069"/>
                        <a:ext cx="1385888" cy="3921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25DCBDB-B9DE-4A68-9CC3-B25758A1CEAF}"/>
              </a:ext>
            </a:extLst>
          </p:cNvPr>
          <p:cNvGraphicFramePr>
            <a:graphicFrameLocks noChangeAspect="1"/>
          </p:cNvGraphicFramePr>
          <p:nvPr>
            <p:extLst>
              <p:ext uri="{D42A27DB-BD31-4B8C-83A1-F6EECF244321}">
                <p14:modId xmlns:p14="http://schemas.microsoft.com/office/powerpoint/2010/main" val="192954326"/>
              </p:ext>
            </p:extLst>
          </p:nvPr>
        </p:nvGraphicFramePr>
        <p:xfrm>
          <a:off x="3262505" y="3941083"/>
          <a:ext cx="1201738" cy="392113"/>
        </p:xfrm>
        <a:graphic>
          <a:graphicData uri="http://schemas.openxmlformats.org/presentationml/2006/ole">
            <mc:AlternateContent xmlns:mc="http://schemas.openxmlformats.org/markup-compatibility/2006">
              <mc:Choice xmlns:v="urn:schemas-microsoft-com:vml" Requires="v">
                <p:oleObj spid="_x0000_s9306" name="包装程序外壳对象" showAsIcon="1" r:id="rId10" imgW="1201320" imgH="392040" progId="Package">
                  <p:embed/>
                </p:oleObj>
              </mc:Choice>
              <mc:Fallback>
                <p:oleObj name="包装程序外壳对象" showAsIcon="1" r:id="rId10" imgW="1201320" imgH="392040" progId="Package">
                  <p:embed/>
                  <p:pic>
                    <p:nvPicPr>
                      <p:cNvPr id="0" name=""/>
                      <p:cNvPicPr/>
                      <p:nvPr/>
                    </p:nvPicPr>
                    <p:blipFill>
                      <a:blip r:embed="rId11"/>
                      <a:stretch>
                        <a:fillRect/>
                      </a:stretch>
                    </p:blipFill>
                    <p:spPr>
                      <a:xfrm>
                        <a:off x="3262505" y="3941083"/>
                        <a:ext cx="1201738" cy="39211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978D9FD-DB10-4CBE-9618-E170813FAF5D}"/>
              </a:ext>
            </a:extLst>
          </p:cNvPr>
          <p:cNvGraphicFramePr>
            <a:graphicFrameLocks noChangeAspect="1"/>
          </p:cNvGraphicFramePr>
          <p:nvPr>
            <p:extLst>
              <p:ext uri="{D42A27DB-BD31-4B8C-83A1-F6EECF244321}">
                <p14:modId xmlns:p14="http://schemas.microsoft.com/office/powerpoint/2010/main" val="3962292144"/>
              </p:ext>
            </p:extLst>
          </p:nvPr>
        </p:nvGraphicFramePr>
        <p:xfrm>
          <a:off x="2307216" y="3941080"/>
          <a:ext cx="901700" cy="392113"/>
        </p:xfrm>
        <a:graphic>
          <a:graphicData uri="http://schemas.openxmlformats.org/presentationml/2006/ole">
            <mc:AlternateContent xmlns:mc="http://schemas.openxmlformats.org/markup-compatibility/2006">
              <mc:Choice xmlns:v="urn:schemas-microsoft-com:vml" Requires="v">
                <p:oleObj spid="_x0000_s9307" name="包装程序外壳对象" showAsIcon="1" r:id="rId12" imgW="901080" imgH="392040" progId="Package">
                  <p:embed/>
                </p:oleObj>
              </mc:Choice>
              <mc:Fallback>
                <p:oleObj name="包装程序外壳对象" showAsIcon="1" r:id="rId12" imgW="901080" imgH="392040" progId="Package">
                  <p:embed/>
                  <p:pic>
                    <p:nvPicPr>
                      <p:cNvPr id="0" name=""/>
                      <p:cNvPicPr/>
                      <p:nvPr/>
                    </p:nvPicPr>
                    <p:blipFill>
                      <a:blip r:embed="rId13"/>
                      <a:stretch>
                        <a:fillRect/>
                      </a:stretch>
                    </p:blipFill>
                    <p:spPr>
                      <a:xfrm>
                        <a:off x="2307216" y="3941080"/>
                        <a:ext cx="901700" cy="39211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D8AA6BB-F2E6-419B-AD59-C6AF11B1432B}"/>
              </a:ext>
            </a:extLst>
          </p:cNvPr>
          <p:cNvGraphicFramePr>
            <a:graphicFrameLocks noChangeAspect="1"/>
          </p:cNvGraphicFramePr>
          <p:nvPr>
            <p:extLst>
              <p:ext uri="{D42A27DB-BD31-4B8C-83A1-F6EECF244321}">
                <p14:modId xmlns:p14="http://schemas.microsoft.com/office/powerpoint/2010/main" val="3052751649"/>
              </p:ext>
            </p:extLst>
          </p:nvPr>
        </p:nvGraphicFramePr>
        <p:xfrm>
          <a:off x="2812872" y="3949077"/>
          <a:ext cx="901700" cy="392113"/>
        </p:xfrm>
        <a:graphic>
          <a:graphicData uri="http://schemas.openxmlformats.org/presentationml/2006/ole">
            <mc:AlternateContent xmlns:mc="http://schemas.openxmlformats.org/markup-compatibility/2006">
              <mc:Choice xmlns:v="urn:schemas-microsoft-com:vml" Requires="v">
                <p:oleObj spid="_x0000_s9308" name="包装程序外壳对象" showAsIcon="1" r:id="rId14" imgW="901080" imgH="392040" progId="Package">
                  <p:embed/>
                </p:oleObj>
              </mc:Choice>
              <mc:Fallback>
                <p:oleObj name="包装程序外壳对象" showAsIcon="1" r:id="rId14" imgW="901080" imgH="392040" progId="Package">
                  <p:embed/>
                  <p:pic>
                    <p:nvPicPr>
                      <p:cNvPr id="0" name=""/>
                      <p:cNvPicPr/>
                      <p:nvPr/>
                    </p:nvPicPr>
                    <p:blipFill>
                      <a:blip r:embed="rId15"/>
                      <a:stretch>
                        <a:fillRect/>
                      </a:stretch>
                    </p:blipFill>
                    <p:spPr>
                      <a:xfrm>
                        <a:off x="2812872" y="3949077"/>
                        <a:ext cx="901700" cy="3921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E28FC4E-BE3F-4C73-B496-A4C35BD25AFD}"/>
              </a:ext>
            </a:extLst>
          </p:cNvPr>
          <p:cNvGraphicFramePr>
            <a:graphicFrameLocks noChangeAspect="1"/>
          </p:cNvGraphicFramePr>
          <p:nvPr>
            <p:extLst>
              <p:ext uri="{D42A27DB-BD31-4B8C-83A1-F6EECF244321}">
                <p14:modId xmlns:p14="http://schemas.microsoft.com/office/powerpoint/2010/main" val="1300922480"/>
              </p:ext>
            </p:extLst>
          </p:nvPr>
        </p:nvGraphicFramePr>
        <p:xfrm>
          <a:off x="4009429" y="3949078"/>
          <a:ext cx="901700" cy="392113"/>
        </p:xfrm>
        <a:graphic>
          <a:graphicData uri="http://schemas.openxmlformats.org/presentationml/2006/ole">
            <mc:AlternateContent xmlns:mc="http://schemas.openxmlformats.org/markup-compatibility/2006">
              <mc:Choice xmlns:v="urn:schemas-microsoft-com:vml" Requires="v">
                <p:oleObj spid="_x0000_s9309" name="包装程序外壳对象" showAsIcon="1" r:id="rId16" imgW="901080" imgH="392040" progId="Package">
                  <p:embed/>
                </p:oleObj>
              </mc:Choice>
              <mc:Fallback>
                <p:oleObj name="包装程序外壳对象" showAsIcon="1" r:id="rId16" imgW="901080" imgH="392040" progId="Package">
                  <p:embed/>
                  <p:pic>
                    <p:nvPicPr>
                      <p:cNvPr id="0" name=""/>
                      <p:cNvPicPr/>
                      <p:nvPr/>
                    </p:nvPicPr>
                    <p:blipFill>
                      <a:blip r:embed="rId17"/>
                      <a:stretch>
                        <a:fillRect/>
                      </a:stretch>
                    </p:blipFill>
                    <p:spPr>
                      <a:xfrm>
                        <a:off x="4009429" y="3949078"/>
                        <a:ext cx="901700" cy="3921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139DADA-4840-4DC3-BDC5-38988FE44621}"/>
              </a:ext>
            </a:extLst>
          </p:cNvPr>
          <p:cNvGraphicFramePr>
            <a:graphicFrameLocks noChangeAspect="1"/>
          </p:cNvGraphicFramePr>
          <p:nvPr>
            <p:extLst>
              <p:ext uri="{D42A27DB-BD31-4B8C-83A1-F6EECF244321}">
                <p14:modId xmlns:p14="http://schemas.microsoft.com/office/powerpoint/2010/main" val="441837801"/>
              </p:ext>
            </p:extLst>
          </p:nvPr>
        </p:nvGraphicFramePr>
        <p:xfrm>
          <a:off x="4586194" y="3949079"/>
          <a:ext cx="901700" cy="392113"/>
        </p:xfrm>
        <a:graphic>
          <a:graphicData uri="http://schemas.openxmlformats.org/presentationml/2006/ole">
            <mc:AlternateContent xmlns:mc="http://schemas.openxmlformats.org/markup-compatibility/2006">
              <mc:Choice xmlns:v="urn:schemas-microsoft-com:vml" Requires="v">
                <p:oleObj spid="_x0000_s9310" name="包装程序外壳对象" showAsIcon="1" r:id="rId18" imgW="901080" imgH="392040" progId="Package">
                  <p:embed/>
                </p:oleObj>
              </mc:Choice>
              <mc:Fallback>
                <p:oleObj name="包装程序外壳对象" showAsIcon="1" r:id="rId18" imgW="901080" imgH="392040" progId="Package">
                  <p:embed/>
                  <p:pic>
                    <p:nvPicPr>
                      <p:cNvPr id="0" name=""/>
                      <p:cNvPicPr/>
                      <p:nvPr/>
                    </p:nvPicPr>
                    <p:blipFill>
                      <a:blip r:embed="rId19"/>
                      <a:stretch>
                        <a:fillRect/>
                      </a:stretch>
                    </p:blipFill>
                    <p:spPr>
                      <a:xfrm>
                        <a:off x="4586194" y="3949079"/>
                        <a:ext cx="901700" cy="39211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D47D085-306F-48BF-AF85-9E6C6F161778}"/>
              </a:ext>
            </a:extLst>
          </p:cNvPr>
          <p:cNvGraphicFramePr>
            <a:graphicFrameLocks noChangeAspect="1"/>
          </p:cNvGraphicFramePr>
          <p:nvPr>
            <p:extLst>
              <p:ext uri="{D42A27DB-BD31-4B8C-83A1-F6EECF244321}">
                <p14:modId xmlns:p14="http://schemas.microsoft.com/office/powerpoint/2010/main" val="1293034119"/>
              </p:ext>
            </p:extLst>
          </p:nvPr>
        </p:nvGraphicFramePr>
        <p:xfrm>
          <a:off x="5150460" y="3941084"/>
          <a:ext cx="901700" cy="392113"/>
        </p:xfrm>
        <a:graphic>
          <a:graphicData uri="http://schemas.openxmlformats.org/presentationml/2006/ole">
            <mc:AlternateContent xmlns:mc="http://schemas.openxmlformats.org/markup-compatibility/2006">
              <mc:Choice xmlns:v="urn:schemas-microsoft-com:vml" Requires="v">
                <p:oleObj spid="_x0000_s9311" name="包装程序外壳对象" showAsIcon="1" r:id="rId20" imgW="901080" imgH="392040" progId="Package">
                  <p:embed/>
                </p:oleObj>
              </mc:Choice>
              <mc:Fallback>
                <p:oleObj name="包装程序外壳对象" showAsIcon="1" r:id="rId20" imgW="901080" imgH="392040" progId="Package">
                  <p:embed/>
                  <p:pic>
                    <p:nvPicPr>
                      <p:cNvPr id="0" name=""/>
                      <p:cNvPicPr/>
                      <p:nvPr/>
                    </p:nvPicPr>
                    <p:blipFill>
                      <a:blip r:embed="rId21"/>
                      <a:stretch>
                        <a:fillRect/>
                      </a:stretch>
                    </p:blipFill>
                    <p:spPr>
                      <a:xfrm>
                        <a:off x="5150460" y="3941084"/>
                        <a:ext cx="901700" cy="39211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D655274B-68CB-4F02-AD9A-0FD57065DE11}"/>
              </a:ext>
            </a:extLst>
          </p:cNvPr>
          <p:cNvGraphicFramePr>
            <a:graphicFrameLocks noChangeAspect="1"/>
          </p:cNvGraphicFramePr>
          <p:nvPr>
            <p:extLst>
              <p:ext uri="{D42A27DB-BD31-4B8C-83A1-F6EECF244321}">
                <p14:modId xmlns:p14="http://schemas.microsoft.com/office/powerpoint/2010/main" val="4005338608"/>
              </p:ext>
            </p:extLst>
          </p:nvPr>
        </p:nvGraphicFramePr>
        <p:xfrm>
          <a:off x="5754386" y="3949079"/>
          <a:ext cx="901700" cy="392113"/>
        </p:xfrm>
        <a:graphic>
          <a:graphicData uri="http://schemas.openxmlformats.org/presentationml/2006/ole">
            <mc:AlternateContent xmlns:mc="http://schemas.openxmlformats.org/markup-compatibility/2006">
              <mc:Choice xmlns:v="urn:schemas-microsoft-com:vml" Requires="v">
                <p:oleObj spid="_x0000_s9312" name="包装程序外壳对象" showAsIcon="1" r:id="rId22" imgW="901080" imgH="392040" progId="Package">
                  <p:embed/>
                </p:oleObj>
              </mc:Choice>
              <mc:Fallback>
                <p:oleObj name="包装程序外壳对象" showAsIcon="1" r:id="rId22" imgW="901080" imgH="392040" progId="Package">
                  <p:embed/>
                  <p:pic>
                    <p:nvPicPr>
                      <p:cNvPr id="0" name=""/>
                      <p:cNvPicPr/>
                      <p:nvPr/>
                    </p:nvPicPr>
                    <p:blipFill>
                      <a:blip r:embed="rId23"/>
                      <a:stretch>
                        <a:fillRect/>
                      </a:stretch>
                    </p:blipFill>
                    <p:spPr>
                      <a:xfrm>
                        <a:off x="5754386" y="3949079"/>
                        <a:ext cx="901700" cy="39211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F1BC0EC5-A5DC-445E-9AE5-4A3BBAED3ABC}"/>
              </a:ext>
            </a:extLst>
          </p:cNvPr>
          <p:cNvGraphicFramePr>
            <a:graphicFrameLocks noChangeAspect="1"/>
          </p:cNvGraphicFramePr>
          <p:nvPr>
            <p:extLst>
              <p:ext uri="{D42A27DB-BD31-4B8C-83A1-F6EECF244321}">
                <p14:modId xmlns:p14="http://schemas.microsoft.com/office/powerpoint/2010/main" val="1658846758"/>
              </p:ext>
            </p:extLst>
          </p:nvPr>
        </p:nvGraphicFramePr>
        <p:xfrm>
          <a:off x="6384450" y="3941084"/>
          <a:ext cx="935038" cy="392113"/>
        </p:xfrm>
        <a:graphic>
          <a:graphicData uri="http://schemas.openxmlformats.org/presentationml/2006/ole">
            <mc:AlternateContent xmlns:mc="http://schemas.openxmlformats.org/markup-compatibility/2006">
              <mc:Choice xmlns:v="urn:schemas-microsoft-com:vml" Requires="v">
                <p:oleObj spid="_x0000_s9313" name="包装程序外壳对象" showAsIcon="1" r:id="rId24" imgW="935640" imgH="392040" progId="Package">
                  <p:embed/>
                </p:oleObj>
              </mc:Choice>
              <mc:Fallback>
                <p:oleObj name="包装程序外壳对象" showAsIcon="1" r:id="rId24" imgW="935640" imgH="392040" progId="Package">
                  <p:embed/>
                  <p:pic>
                    <p:nvPicPr>
                      <p:cNvPr id="0" name=""/>
                      <p:cNvPicPr/>
                      <p:nvPr/>
                    </p:nvPicPr>
                    <p:blipFill>
                      <a:blip r:embed="rId25"/>
                      <a:stretch>
                        <a:fillRect/>
                      </a:stretch>
                    </p:blipFill>
                    <p:spPr>
                      <a:xfrm>
                        <a:off x="6384450" y="3941084"/>
                        <a:ext cx="935038" cy="39211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E1788136-E8FE-492D-884A-7023700EA0E4}"/>
              </a:ext>
            </a:extLst>
          </p:cNvPr>
          <p:cNvGraphicFramePr>
            <a:graphicFrameLocks noChangeAspect="1"/>
          </p:cNvGraphicFramePr>
          <p:nvPr>
            <p:extLst>
              <p:ext uri="{D42A27DB-BD31-4B8C-83A1-F6EECF244321}">
                <p14:modId xmlns:p14="http://schemas.microsoft.com/office/powerpoint/2010/main" val="1090809930"/>
              </p:ext>
            </p:extLst>
          </p:nvPr>
        </p:nvGraphicFramePr>
        <p:xfrm>
          <a:off x="7009414" y="3949079"/>
          <a:ext cx="935038" cy="392113"/>
        </p:xfrm>
        <a:graphic>
          <a:graphicData uri="http://schemas.openxmlformats.org/presentationml/2006/ole">
            <mc:AlternateContent xmlns:mc="http://schemas.openxmlformats.org/markup-compatibility/2006">
              <mc:Choice xmlns:v="urn:schemas-microsoft-com:vml" Requires="v">
                <p:oleObj spid="_x0000_s9314" name="包装程序外壳对象" showAsIcon="1" r:id="rId26" imgW="935640" imgH="392040" progId="Package">
                  <p:embed/>
                </p:oleObj>
              </mc:Choice>
              <mc:Fallback>
                <p:oleObj name="包装程序外壳对象" showAsIcon="1" r:id="rId26" imgW="935640" imgH="392040" progId="Package">
                  <p:embed/>
                  <p:pic>
                    <p:nvPicPr>
                      <p:cNvPr id="0" name=""/>
                      <p:cNvPicPr/>
                      <p:nvPr/>
                    </p:nvPicPr>
                    <p:blipFill>
                      <a:blip r:embed="rId27"/>
                      <a:stretch>
                        <a:fillRect/>
                      </a:stretch>
                    </p:blipFill>
                    <p:spPr>
                      <a:xfrm>
                        <a:off x="7009414" y="3949079"/>
                        <a:ext cx="935038" cy="3921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AD8BBAC-AB46-4BF6-9817-7F5DBA2FD518}"/>
              </a:ext>
            </a:extLst>
          </p:cNvPr>
          <p:cNvGraphicFramePr>
            <a:graphicFrameLocks noChangeAspect="1"/>
          </p:cNvGraphicFramePr>
          <p:nvPr>
            <p:extLst>
              <p:ext uri="{D42A27DB-BD31-4B8C-83A1-F6EECF244321}">
                <p14:modId xmlns:p14="http://schemas.microsoft.com/office/powerpoint/2010/main" val="1480740631"/>
              </p:ext>
            </p:extLst>
          </p:nvPr>
        </p:nvGraphicFramePr>
        <p:xfrm>
          <a:off x="7619339" y="3949080"/>
          <a:ext cx="935038" cy="392113"/>
        </p:xfrm>
        <a:graphic>
          <a:graphicData uri="http://schemas.openxmlformats.org/presentationml/2006/ole">
            <mc:AlternateContent xmlns:mc="http://schemas.openxmlformats.org/markup-compatibility/2006">
              <mc:Choice xmlns:v="urn:schemas-microsoft-com:vml" Requires="v">
                <p:oleObj spid="_x0000_s9315" name="包装程序外壳对象" showAsIcon="1" r:id="rId28" imgW="935640" imgH="392040" progId="Package">
                  <p:embed/>
                </p:oleObj>
              </mc:Choice>
              <mc:Fallback>
                <p:oleObj name="包装程序外壳对象" showAsIcon="1" r:id="rId28" imgW="935640" imgH="392040" progId="Package">
                  <p:embed/>
                  <p:pic>
                    <p:nvPicPr>
                      <p:cNvPr id="0" name=""/>
                      <p:cNvPicPr/>
                      <p:nvPr/>
                    </p:nvPicPr>
                    <p:blipFill>
                      <a:blip r:embed="rId29"/>
                      <a:stretch>
                        <a:fillRect/>
                      </a:stretch>
                    </p:blipFill>
                    <p:spPr>
                      <a:xfrm>
                        <a:off x="7619339" y="3949080"/>
                        <a:ext cx="935038" cy="39211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A9A56F13-43E9-409F-AD12-3CFE1123378A}"/>
              </a:ext>
            </a:extLst>
          </p:cNvPr>
          <p:cNvGraphicFramePr>
            <a:graphicFrameLocks noChangeAspect="1"/>
          </p:cNvGraphicFramePr>
          <p:nvPr>
            <p:extLst>
              <p:ext uri="{D42A27DB-BD31-4B8C-83A1-F6EECF244321}">
                <p14:modId xmlns:p14="http://schemas.microsoft.com/office/powerpoint/2010/main" val="2174154556"/>
              </p:ext>
            </p:extLst>
          </p:nvPr>
        </p:nvGraphicFramePr>
        <p:xfrm>
          <a:off x="8237760" y="3941084"/>
          <a:ext cx="935038" cy="392113"/>
        </p:xfrm>
        <a:graphic>
          <a:graphicData uri="http://schemas.openxmlformats.org/presentationml/2006/ole">
            <mc:AlternateContent xmlns:mc="http://schemas.openxmlformats.org/markup-compatibility/2006">
              <mc:Choice xmlns:v="urn:schemas-microsoft-com:vml" Requires="v">
                <p:oleObj spid="_x0000_s9316" name="包装程序外壳对象" showAsIcon="1" r:id="rId30" imgW="935640" imgH="392040" progId="Package">
                  <p:embed/>
                </p:oleObj>
              </mc:Choice>
              <mc:Fallback>
                <p:oleObj name="包装程序外壳对象" showAsIcon="1" r:id="rId30" imgW="935640" imgH="392040" progId="Package">
                  <p:embed/>
                  <p:pic>
                    <p:nvPicPr>
                      <p:cNvPr id="0" name=""/>
                      <p:cNvPicPr/>
                      <p:nvPr/>
                    </p:nvPicPr>
                    <p:blipFill>
                      <a:blip r:embed="rId31"/>
                      <a:stretch>
                        <a:fillRect/>
                      </a:stretch>
                    </p:blipFill>
                    <p:spPr>
                      <a:xfrm>
                        <a:off x="8237760" y="3941084"/>
                        <a:ext cx="935038" cy="3921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70C07D5C-E609-438D-9B43-597FDDB9DAD5}"/>
              </a:ext>
            </a:extLst>
          </p:cNvPr>
          <p:cNvGraphicFramePr>
            <a:graphicFrameLocks noChangeAspect="1"/>
          </p:cNvGraphicFramePr>
          <p:nvPr>
            <p:extLst>
              <p:ext uri="{D42A27DB-BD31-4B8C-83A1-F6EECF244321}">
                <p14:modId xmlns:p14="http://schemas.microsoft.com/office/powerpoint/2010/main" val="256740917"/>
              </p:ext>
            </p:extLst>
          </p:nvPr>
        </p:nvGraphicFramePr>
        <p:xfrm>
          <a:off x="8867048" y="3949080"/>
          <a:ext cx="935038" cy="392113"/>
        </p:xfrm>
        <a:graphic>
          <a:graphicData uri="http://schemas.openxmlformats.org/presentationml/2006/ole">
            <mc:AlternateContent xmlns:mc="http://schemas.openxmlformats.org/markup-compatibility/2006">
              <mc:Choice xmlns:v="urn:schemas-microsoft-com:vml" Requires="v">
                <p:oleObj spid="_x0000_s9317" name="包装程序外壳对象" showAsIcon="1" r:id="rId32" imgW="935640" imgH="392040" progId="Package">
                  <p:embed/>
                </p:oleObj>
              </mc:Choice>
              <mc:Fallback>
                <p:oleObj name="包装程序外壳对象" showAsIcon="1" r:id="rId32" imgW="935640" imgH="392040" progId="Package">
                  <p:embed/>
                  <p:pic>
                    <p:nvPicPr>
                      <p:cNvPr id="0" name=""/>
                      <p:cNvPicPr/>
                      <p:nvPr/>
                    </p:nvPicPr>
                    <p:blipFill>
                      <a:blip r:embed="rId33"/>
                      <a:stretch>
                        <a:fillRect/>
                      </a:stretch>
                    </p:blipFill>
                    <p:spPr>
                      <a:xfrm>
                        <a:off x="8867048" y="3949080"/>
                        <a:ext cx="935038" cy="3921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D30AEAC-4F41-4071-8E9D-789292AA5692}"/>
              </a:ext>
            </a:extLst>
          </p:cNvPr>
          <p:cNvGraphicFramePr>
            <a:graphicFrameLocks noChangeAspect="1"/>
          </p:cNvGraphicFramePr>
          <p:nvPr>
            <p:extLst>
              <p:ext uri="{D42A27DB-BD31-4B8C-83A1-F6EECF244321}">
                <p14:modId xmlns:p14="http://schemas.microsoft.com/office/powerpoint/2010/main" val="2842901396"/>
              </p:ext>
            </p:extLst>
          </p:nvPr>
        </p:nvGraphicFramePr>
        <p:xfrm>
          <a:off x="9466751" y="3949080"/>
          <a:ext cx="877888" cy="392113"/>
        </p:xfrm>
        <a:graphic>
          <a:graphicData uri="http://schemas.openxmlformats.org/presentationml/2006/ole">
            <mc:AlternateContent xmlns:mc="http://schemas.openxmlformats.org/markup-compatibility/2006">
              <mc:Choice xmlns:v="urn:schemas-microsoft-com:vml" Requires="v">
                <p:oleObj spid="_x0000_s9318" name="包装程序外壳对象" showAsIcon="1" r:id="rId34" imgW="877680" imgH="392040" progId="Package">
                  <p:embed/>
                </p:oleObj>
              </mc:Choice>
              <mc:Fallback>
                <p:oleObj name="包装程序外壳对象" showAsIcon="1" r:id="rId34" imgW="877680" imgH="392040" progId="Package">
                  <p:embed/>
                  <p:pic>
                    <p:nvPicPr>
                      <p:cNvPr id="0" name=""/>
                      <p:cNvPicPr/>
                      <p:nvPr/>
                    </p:nvPicPr>
                    <p:blipFill>
                      <a:blip r:embed="rId35"/>
                      <a:stretch>
                        <a:fillRect/>
                      </a:stretch>
                    </p:blipFill>
                    <p:spPr>
                      <a:xfrm>
                        <a:off x="9466751" y="3949080"/>
                        <a:ext cx="877888" cy="39211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37CECB3D-4913-40C8-9E8E-67B6273973FD}"/>
              </a:ext>
            </a:extLst>
          </p:cNvPr>
          <p:cNvGraphicFramePr>
            <a:graphicFrameLocks noChangeAspect="1"/>
          </p:cNvGraphicFramePr>
          <p:nvPr>
            <p:extLst>
              <p:ext uri="{D42A27DB-BD31-4B8C-83A1-F6EECF244321}">
                <p14:modId xmlns:p14="http://schemas.microsoft.com/office/powerpoint/2010/main" val="3119845915"/>
              </p:ext>
            </p:extLst>
          </p:nvPr>
        </p:nvGraphicFramePr>
        <p:xfrm>
          <a:off x="10043516" y="3941085"/>
          <a:ext cx="877888" cy="392113"/>
        </p:xfrm>
        <a:graphic>
          <a:graphicData uri="http://schemas.openxmlformats.org/presentationml/2006/ole">
            <mc:AlternateContent xmlns:mc="http://schemas.openxmlformats.org/markup-compatibility/2006">
              <mc:Choice xmlns:v="urn:schemas-microsoft-com:vml" Requires="v">
                <p:oleObj spid="_x0000_s9319" name="包装程序外壳对象" showAsIcon="1" r:id="rId36" imgW="877680" imgH="392040" progId="Package">
                  <p:embed/>
                </p:oleObj>
              </mc:Choice>
              <mc:Fallback>
                <p:oleObj name="包装程序外壳对象" showAsIcon="1" r:id="rId36" imgW="877680" imgH="392040" progId="Package">
                  <p:embed/>
                  <p:pic>
                    <p:nvPicPr>
                      <p:cNvPr id="0" name=""/>
                      <p:cNvPicPr/>
                      <p:nvPr/>
                    </p:nvPicPr>
                    <p:blipFill>
                      <a:blip r:embed="rId37"/>
                      <a:stretch>
                        <a:fillRect/>
                      </a:stretch>
                    </p:blipFill>
                    <p:spPr>
                      <a:xfrm>
                        <a:off x="10043516" y="3941085"/>
                        <a:ext cx="877888" cy="392113"/>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880BCEE2-7F7D-4C78-B92C-3DB1918248FB}"/>
              </a:ext>
            </a:extLst>
          </p:cNvPr>
          <p:cNvSpPr txBox="1"/>
          <p:nvPr/>
        </p:nvSpPr>
        <p:spPr>
          <a:xfrm>
            <a:off x="923406" y="4809775"/>
            <a:ext cx="9535516" cy="1015663"/>
          </a:xfrm>
          <a:prstGeom prst="rect">
            <a:avLst/>
          </a:prstGeom>
          <a:noFill/>
        </p:spPr>
        <p:txBody>
          <a:bodyPr wrap="square" rtlCol="0">
            <a:spAutoFit/>
          </a:bodyPr>
          <a:lstStyle/>
          <a:p>
            <a:r>
              <a:rPr lang="zh-CN" altLang="en-US" sz="1200" dirty="0"/>
              <a:t>利用</a:t>
            </a:r>
            <a:r>
              <a:rPr lang="en-US" altLang="zh-CN" sz="1200" dirty="0"/>
              <a:t>Kubernetes</a:t>
            </a:r>
            <a:r>
              <a:rPr lang="zh-CN" altLang="en-US" sz="1200" dirty="0"/>
              <a:t>部署一个应用，需要</a:t>
            </a:r>
            <a:r>
              <a:rPr lang="en-US" altLang="zh-CN" sz="1200" dirty="0"/>
              <a:t>Kubernetes</a:t>
            </a:r>
            <a:r>
              <a:rPr lang="zh-CN" altLang="en-US" sz="1200" dirty="0"/>
              <a:t>原生资源文件如</a:t>
            </a:r>
            <a:r>
              <a:rPr lang="en-US" altLang="zh-CN" sz="1200" dirty="0"/>
              <a:t>deployment</a:t>
            </a:r>
            <a:r>
              <a:rPr lang="zh-CN" altLang="en-US" sz="1200" dirty="0"/>
              <a:t>、</a:t>
            </a:r>
            <a:r>
              <a:rPr lang="en-US" altLang="zh-CN" sz="1200" dirty="0"/>
              <a:t>replicationcontroller</a:t>
            </a:r>
            <a:r>
              <a:rPr lang="zh-CN" altLang="en-US" sz="1200" dirty="0"/>
              <a:t>、</a:t>
            </a:r>
            <a:r>
              <a:rPr lang="en-US" altLang="zh-CN" sz="1200" dirty="0"/>
              <a:t>service</a:t>
            </a:r>
            <a:r>
              <a:rPr lang="zh-CN" altLang="en-US" sz="1200" dirty="0"/>
              <a:t>或</a:t>
            </a:r>
            <a:r>
              <a:rPr lang="en-US" altLang="zh-CN" sz="1200" dirty="0"/>
              <a:t>pod </a:t>
            </a:r>
            <a:r>
              <a:rPr lang="zh-CN" altLang="en-US" sz="1200" dirty="0"/>
              <a:t>等。而对于一个复杂的应用，会有很多类似上面的资源描述文件，如果有更新或回滚应用的需求，可能要修改和维护所涉及的大量资源文件，且由于缺少对发布过的应用版本管理和控制，使</a:t>
            </a:r>
            <a:r>
              <a:rPr lang="en-US" altLang="zh-CN" sz="1200" dirty="0"/>
              <a:t>Kubernetes</a:t>
            </a:r>
            <a:r>
              <a:rPr lang="zh-CN" altLang="en-US" sz="1200" dirty="0"/>
              <a:t>上的应用维护和更新等面临诸多的挑战，而</a:t>
            </a:r>
            <a:r>
              <a:rPr lang="en-US" altLang="zh-CN" sz="1200" dirty="0"/>
              <a:t>Helm</a:t>
            </a:r>
            <a:r>
              <a:rPr lang="zh-CN" altLang="en-US" sz="1200" dirty="0"/>
              <a:t>可以帮我们解决这些问题。</a:t>
            </a:r>
            <a:endParaRPr lang="en-US" altLang="zh-CN" sz="1200" dirty="0"/>
          </a:p>
          <a:p>
            <a:r>
              <a:rPr lang="en-US" altLang="zh-CN" sz="1200" dirty="0"/>
              <a:t>Helm</a:t>
            </a:r>
            <a:r>
              <a:rPr lang="zh-CN" altLang="en-US" sz="1200" dirty="0"/>
              <a:t>把</a:t>
            </a:r>
            <a:r>
              <a:rPr lang="en-US" altLang="zh-CN" sz="1200" dirty="0"/>
              <a:t>Kubernetes</a:t>
            </a:r>
            <a:r>
              <a:rPr lang="zh-CN" altLang="en-US" sz="1200" dirty="0"/>
              <a:t>资源</a:t>
            </a:r>
            <a:r>
              <a:rPr lang="en-US" altLang="zh-CN" sz="1200" dirty="0"/>
              <a:t>(</a:t>
            </a:r>
            <a:r>
              <a:rPr lang="zh-CN" altLang="en-US" sz="1200" dirty="0"/>
              <a:t>比如</a:t>
            </a:r>
            <a:r>
              <a:rPr lang="en-US" altLang="zh-CN" sz="1200" dirty="0"/>
              <a:t>deployments</a:t>
            </a:r>
            <a:r>
              <a:rPr lang="zh-CN" altLang="en-US" sz="1200" dirty="0"/>
              <a:t>、</a:t>
            </a:r>
            <a:r>
              <a:rPr lang="en-US" altLang="zh-CN" sz="1200" dirty="0"/>
              <a:t>services</a:t>
            </a:r>
            <a:r>
              <a:rPr lang="zh-CN" altLang="en-US" sz="1200" dirty="0"/>
              <a:t>或 </a:t>
            </a:r>
            <a:r>
              <a:rPr lang="en-US" altLang="zh-CN" sz="1200" dirty="0"/>
              <a:t>ingress</a:t>
            </a:r>
            <a:r>
              <a:rPr lang="zh-CN" altLang="en-US" sz="1200" dirty="0"/>
              <a:t>等</a:t>
            </a:r>
            <a:r>
              <a:rPr lang="en-US" altLang="zh-CN" sz="1200" dirty="0"/>
              <a:t>) </a:t>
            </a:r>
            <a:r>
              <a:rPr lang="zh-CN" altLang="en-US" sz="1200" dirty="0"/>
              <a:t>打包到一个</a:t>
            </a:r>
            <a:r>
              <a:rPr lang="en-US" altLang="zh-CN" sz="1200" dirty="0"/>
              <a:t>chart</a:t>
            </a:r>
            <a:r>
              <a:rPr lang="zh-CN" altLang="en-US" sz="1200" dirty="0"/>
              <a:t>中，而</a:t>
            </a:r>
            <a:r>
              <a:rPr lang="en-US" altLang="zh-CN" sz="1200" dirty="0"/>
              <a:t>chart</a:t>
            </a:r>
            <a:r>
              <a:rPr lang="zh-CN" altLang="en-US" sz="1200" dirty="0"/>
              <a:t>被保存到</a:t>
            </a:r>
            <a:r>
              <a:rPr lang="en-US" altLang="zh-CN" sz="1200" dirty="0"/>
              <a:t>chart</a:t>
            </a:r>
            <a:r>
              <a:rPr lang="zh-CN" altLang="en-US" sz="1200" dirty="0"/>
              <a:t>仓库。通过</a:t>
            </a:r>
            <a:r>
              <a:rPr lang="en-US" altLang="zh-CN" sz="1200" dirty="0"/>
              <a:t>chart</a:t>
            </a:r>
            <a:r>
              <a:rPr lang="zh-CN" altLang="en-US" sz="1200" dirty="0"/>
              <a:t>仓库可用来存储和分享</a:t>
            </a:r>
            <a:r>
              <a:rPr lang="en-US" altLang="zh-CN" sz="1200" dirty="0"/>
              <a:t>chart</a:t>
            </a:r>
            <a:r>
              <a:rPr lang="zh-CN" altLang="en-US" sz="1200" dirty="0"/>
              <a:t>。</a:t>
            </a:r>
            <a:r>
              <a:rPr lang="en-US" altLang="zh-CN" sz="1200" dirty="0"/>
              <a:t>Helm</a:t>
            </a:r>
            <a:r>
              <a:rPr lang="zh-CN" altLang="en-US" sz="1200" dirty="0"/>
              <a:t>使发布可配置，支持发布应用配置的版本管理，简化了</a:t>
            </a:r>
            <a:r>
              <a:rPr lang="en-US" altLang="zh-CN" sz="1200" dirty="0"/>
              <a:t>Kubernetes</a:t>
            </a:r>
            <a:r>
              <a:rPr lang="zh-CN" altLang="en-US" sz="1200" dirty="0"/>
              <a:t>部署应用的版本控制、打包、发布、删除、更新等操作。</a:t>
            </a:r>
          </a:p>
        </p:txBody>
      </p:sp>
    </p:spTree>
    <p:extLst>
      <p:ext uri="{BB962C8B-B14F-4D97-AF65-F5344CB8AC3E}">
        <p14:creationId xmlns:p14="http://schemas.microsoft.com/office/powerpoint/2010/main" val="2539550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972F17-F43C-4FAB-AB06-14019C9FD51A}"/>
              </a:ext>
            </a:extLst>
          </p:cNvPr>
          <p:cNvSpPr txBox="1"/>
          <p:nvPr/>
        </p:nvSpPr>
        <p:spPr>
          <a:xfrm>
            <a:off x="903031" y="632452"/>
            <a:ext cx="4818503" cy="400110"/>
          </a:xfrm>
          <a:prstGeom prst="rect">
            <a:avLst/>
          </a:prstGeom>
          <a:noFill/>
        </p:spPr>
        <p:txBody>
          <a:bodyPr wrap="square" rtlCol="0">
            <a:spAutoFit/>
          </a:bodyPr>
          <a:lstStyle/>
          <a:p>
            <a:r>
              <a:rPr lang="en-US" altLang="zh-CN" sz="2000" dirty="0"/>
              <a:t>Service Mesh</a:t>
            </a:r>
            <a:endParaRPr lang="zh-CN" altLang="en-US" sz="2000" dirty="0"/>
          </a:p>
        </p:txBody>
      </p:sp>
      <p:pic>
        <p:nvPicPr>
          <p:cNvPr id="6" name="图片 5">
            <a:extLst>
              <a:ext uri="{FF2B5EF4-FFF2-40B4-BE49-F238E27FC236}">
                <a16:creationId xmlns:a16="http://schemas.microsoft.com/office/drawing/2014/main" id="{4B33B3DB-BD8D-4CF5-B4F5-02545852D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515980"/>
            <a:ext cx="9754445" cy="4709568"/>
          </a:xfrm>
          <a:prstGeom prst="rect">
            <a:avLst/>
          </a:prstGeom>
        </p:spPr>
      </p:pic>
      <p:sp>
        <p:nvSpPr>
          <p:cNvPr id="8" name="文本框 7">
            <a:extLst>
              <a:ext uri="{FF2B5EF4-FFF2-40B4-BE49-F238E27FC236}">
                <a16:creationId xmlns:a16="http://schemas.microsoft.com/office/drawing/2014/main" id="{5FF61472-2785-4A96-881B-72194290999C}"/>
              </a:ext>
            </a:extLst>
          </p:cNvPr>
          <p:cNvSpPr txBox="1"/>
          <p:nvPr/>
        </p:nvSpPr>
        <p:spPr>
          <a:xfrm>
            <a:off x="1412882" y="1032562"/>
            <a:ext cx="8804788" cy="646331"/>
          </a:xfrm>
          <a:prstGeom prst="rect">
            <a:avLst/>
          </a:prstGeom>
          <a:noFill/>
        </p:spPr>
        <p:txBody>
          <a:bodyPr wrap="square" rtlCol="0">
            <a:spAutoFit/>
          </a:bodyPr>
          <a:lstStyle/>
          <a:p>
            <a:r>
              <a:rPr lang="en-US" altLang="zh-CN" sz="1200" dirty="0"/>
              <a:t>Service Mesh </a:t>
            </a:r>
            <a:r>
              <a:rPr lang="zh-CN" altLang="en-US" sz="1200" dirty="0"/>
              <a:t>是一个基础设施层，用于处理服务间通信。云原生应用有着复杂的服务拓扑，</a:t>
            </a:r>
            <a:r>
              <a:rPr lang="en-US" altLang="zh-CN" sz="1200" dirty="0"/>
              <a:t>Service Mesh </a:t>
            </a:r>
            <a:r>
              <a:rPr lang="zh-CN" altLang="en-US" sz="1200" dirty="0"/>
              <a:t>保证请求可以在这些拓扑中可靠地穿梭。在实际应用当中，</a:t>
            </a:r>
            <a:r>
              <a:rPr lang="en-US" altLang="zh-CN" sz="1200" dirty="0"/>
              <a:t>Service Mesh </a:t>
            </a:r>
            <a:r>
              <a:rPr lang="zh-CN" altLang="en-US" sz="1200" dirty="0"/>
              <a:t>通常是由一系列轻量级的网络代理组成的，它们与应用程序部署在一起，但应用程序不需要知道它们的存在。目前代表性的有：</a:t>
            </a:r>
            <a:r>
              <a:rPr lang="en-US" altLang="zh-CN" sz="1200" b="1" dirty="0">
                <a:solidFill>
                  <a:srgbClr val="FF0000"/>
                </a:solidFill>
              </a:rPr>
              <a:t>Istio  &amp;&amp; Linkerd</a:t>
            </a:r>
          </a:p>
        </p:txBody>
      </p:sp>
      <p:sp>
        <p:nvSpPr>
          <p:cNvPr id="2" name="文本框 1">
            <a:extLst>
              <a:ext uri="{FF2B5EF4-FFF2-40B4-BE49-F238E27FC236}">
                <a16:creationId xmlns:a16="http://schemas.microsoft.com/office/drawing/2014/main" id="{013A8975-CDA2-4D95-8065-8649B03014D4}"/>
              </a:ext>
            </a:extLst>
          </p:cNvPr>
          <p:cNvSpPr txBox="1"/>
          <p:nvPr/>
        </p:nvSpPr>
        <p:spPr>
          <a:xfrm>
            <a:off x="1218777" y="5456106"/>
            <a:ext cx="1653722" cy="584775"/>
          </a:xfrm>
          <a:prstGeom prst="rect">
            <a:avLst/>
          </a:prstGeom>
          <a:noFill/>
        </p:spPr>
        <p:txBody>
          <a:bodyPr wrap="none" rtlCol="0">
            <a:spAutoFit/>
          </a:bodyPr>
          <a:lstStyle/>
          <a:p>
            <a:r>
              <a:rPr lang="en-US" altLang="zh-CN" sz="1600" dirty="0"/>
              <a:t>https://istio.io/</a:t>
            </a:r>
          </a:p>
          <a:p>
            <a:r>
              <a:rPr lang="en-US" altLang="zh-CN" sz="1600" dirty="0"/>
              <a:t>https://linkerd.io/</a:t>
            </a:r>
          </a:p>
        </p:txBody>
      </p:sp>
    </p:spTree>
    <p:extLst>
      <p:ext uri="{BB962C8B-B14F-4D97-AF65-F5344CB8AC3E}">
        <p14:creationId xmlns:p14="http://schemas.microsoft.com/office/powerpoint/2010/main" val="33653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E551339B-2AAA-4BC9-A00C-ECF9EA50AB0B}"/>
              </a:ext>
            </a:extLst>
          </p:cNvPr>
          <p:cNvSpPr/>
          <p:nvPr/>
        </p:nvSpPr>
        <p:spPr>
          <a:xfrm>
            <a:off x="2032000" y="2799445"/>
            <a:ext cx="8127999" cy="2429692"/>
          </a:xfrm>
          <a:prstGeom prst="rect">
            <a:avLst/>
          </a:prstGeom>
          <a:ln cap="rnd"/>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700" dirty="0">
              <a:ln>
                <a:solidFill>
                  <a:srgbClr val="00B050"/>
                </a:solidFill>
              </a:ln>
            </a:endParaRPr>
          </a:p>
        </p:txBody>
      </p:sp>
      <p:sp>
        <p:nvSpPr>
          <p:cNvPr id="4" name="文本框 3">
            <a:extLst>
              <a:ext uri="{FF2B5EF4-FFF2-40B4-BE49-F238E27FC236}">
                <a16:creationId xmlns:a16="http://schemas.microsoft.com/office/drawing/2014/main" id="{D3C2B45D-582B-4CCB-9E55-2A290E051DB3}"/>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Resource Demand</a:t>
            </a:r>
            <a:endParaRPr lang="zh-CN" altLang="en-US" dirty="0"/>
          </a:p>
        </p:txBody>
      </p:sp>
      <p:graphicFrame>
        <p:nvGraphicFramePr>
          <p:cNvPr id="7" name="表格 6">
            <a:extLst>
              <a:ext uri="{FF2B5EF4-FFF2-40B4-BE49-F238E27FC236}">
                <a16:creationId xmlns:a16="http://schemas.microsoft.com/office/drawing/2014/main" id="{27951A38-EB45-44B7-9592-3315E27C17F7}"/>
              </a:ext>
            </a:extLst>
          </p:cNvPr>
          <p:cNvGraphicFramePr>
            <a:graphicFrameLocks noGrp="1"/>
          </p:cNvGraphicFramePr>
          <p:nvPr>
            <p:extLst>
              <p:ext uri="{D42A27DB-BD31-4B8C-83A1-F6EECF244321}">
                <p14:modId xmlns:p14="http://schemas.microsoft.com/office/powerpoint/2010/main" val="2152270586"/>
              </p:ext>
            </p:extLst>
          </p:nvPr>
        </p:nvGraphicFramePr>
        <p:xfrm>
          <a:off x="2032000" y="1091192"/>
          <a:ext cx="8127999" cy="111252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1322592672"/>
                    </a:ext>
                  </a:extLst>
                </a:gridCol>
                <a:gridCol w="2709333">
                  <a:extLst>
                    <a:ext uri="{9D8B030D-6E8A-4147-A177-3AD203B41FA5}">
                      <a16:colId xmlns:a16="http://schemas.microsoft.com/office/drawing/2014/main" val="780410022"/>
                    </a:ext>
                  </a:extLst>
                </a:gridCol>
                <a:gridCol w="2709333">
                  <a:extLst>
                    <a:ext uri="{9D8B030D-6E8A-4147-A177-3AD203B41FA5}">
                      <a16:colId xmlns:a16="http://schemas.microsoft.com/office/drawing/2014/main" val="1332756427"/>
                    </a:ext>
                  </a:extLst>
                </a:gridCol>
              </a:tblGrid>
              <a:tr h="370840">
                <a:tc>
                  <a:txBody>
                    <a:bodyPr/>
                    <a:lstStyle/>
                    <a:p>
                      <a:r>
                        <a:rPr lang="zh-CN" altLang="en-US" sz="1600" b="0" dirty="0">
                          <a:solidFill>
                            <a:schemeClr val="accent3"/>
                          </a:solidFill>
                        </a:rPr>
                        <a:t>虚拟化平台</a:t>
                      </a:r>
                    </a:p>
                  </a:txBody>
                  <a:tcPr>
                    <a:solidFill>
                      <a:schemeClr val="tx1">
                        <a:lumMod val="75000"/>
                      </a:schemeClr>
                    </a:solidFill>
                  </a:tcPr>
                </a:tc>
                <a:tc>
                  <a:txBody>
                    <a:bodyPr/>
                    <a:lstStyle/>
                    <a:p>
                      <a:r>
                        <a:rPr lang="en-US" altLang="zh-CN" sz="1600" b="0" dirty="0">
                          <a:solidFill>
                            <a:schemeClr val="accent3"/>
                          </a:solidFill>
                        </a:rPr>
                        <a:t>VirtualBox</a:t>
                      </a:r>
                      <a:endParaRPr lang="zh-CN" altLang="en-US" sz="1600" b="0" dirty="0">
                        <a:solidFill>
                          <a:schemeClr val="accent3"/>
                        </a:solidFill>
                      </a:endParaRPr>
                    </a:p>
                  </a:txBody>
                  <a:tcPr>
                    <a:solidFill>
                      <a:schemeClr val="tx1">
                        <a:lumMod val="75000"/>
                      </a:schemeClr>
                    </a:solidFill>
                  </a:tcPr>
                </a:tc>
                <a:tc>
                  <a:txBody>
                    <a:bodyPr/>
                    <a:lstStyle/>
                    <a:p>
                      <a:r>
                        <a:rPr lang="en-US" altLang="zh-CN" sz="1600" b="0" dirty="0">
                          <a:solidFill>
                            <a:schemeClr val="accent3"/>
                          </a:solidFill>
                        </a:rPr>
                        <a:t>5.1.30 </a:t>
                      </a:r>
                      <a:endParaRPr lang="zh-CN" altLang="en-US" sz="1600" b="0" dirty="0">
                        <a:solidFill>
                          <a:schemeClr val="accent3"/>
                        </a:solidFill>
                      </a:endParaRPr>
                    </a:p>
                  </a:txBody>
                  <a:tcPr>
                    <a:solidFill>
                      <a:schemeClr val="tx1">
                        <a:lumMod val="75000"/>
                      </a:schemeClr>
                    </a:solidFill>
                  </a:tcPr>
                </a:tc>
                <a:extLst>
                  <a:ext uri="{0D108BD9-81ED-4DB2-BD59-A6C34878D82A}">
                    <a16:rowId xmlns:a16="http://schemas.microsoft.com/office/drawing/2014/main" val="3851214809"/>
                  </a:ext>
                </a:extLst>
              </a:tr>
              <a:tr h="370840">
                <a:tc>
                  <a:txBody>
                    <a:bodyPr/>
                    <a:lstStyle/>
                    <a:p>
                      <a:r>
                        <a:rPr lang="en-US" altLang="zh-CN" sz="1600" dirty="0">
                          <a:solidFill>
                            <a:schemeClr val="accent3"/>
                          </a:solidFill>
                        </a:rPr>
                        <a:t>Linux Host OS</a:t>
                      </a:r>
                      <a:endParaRPr lang="zh-CN" altLang="en-US" sz="1600" dirty="0">
                        <a:solidFill>
                          <a:schemeClr val="accent3"/>
                        </a:solidFill>
                      </a:endParaRPr>
                    </a:p>
                  </a:txBody>
                  <a:tcPr>
                    <a:solidFill>
                      <a:schemeClr val="tx1">
                        <a:lumMod val="75000"/>
                      </a:schemeClr>
                    </a:solidFill>
                  </a:tcPr>
                </a:tc>
                <a:tc>
                  <a:txBody>
                    <a:bodyPr/>
                    <a:lstStyle/>
                    <a:p>
                      <a:r>
                        <a:rPr lang="en-US" altLang="zh-CN" sz="1600" dirty="0">
                          <a:solidFill>
                            <a:schemeClr val="accent3"/>
                          </a:solidFill>
                        </a:rPr>
                        <a:t>CentOS</a:t>
                      </a:r>
                      <a:endParaRPr lang="zh-CN" altLang="en-US" sz="1600" dirty="0">
                        <a:solidFill>
                          <a:schemeClr val="accent3"/>
                        </a:solidFill>
                      </a:endParaRPr>
                    </a:p>
                  </a:txBody>
                  <a:tcPr>
                    <a:solidFill>
                      <a:schemeClr val="tx1">
                        <a:lumMod val="75000"/>
                      </a:schemeClr>
                    </a:solidFill>
                  </a:tcPr>
                </a:tc>
                <a:tc>
                  <a:txBody>
                    <a:bodyPr/>
                    <a:lstStyle/>
                    <a:p>
                      <a:r>
                        <a:rPr lang="en-US" altLang="zh-CN" sz="1600" dirty="0">
                          <a:solidFill>
                            <a:schemeClr val="accent3"/>
                          </a:solidFill>
                        </a:rPr>
                        <a:t>Linux release 7.4.1708 (Core)</a:t>
                      </a:r>
                      <a:endParaRPr lang="zh-CN" altLang="en-US" sz="1600" dirty="0">
                        <a:solidFill>
                          <a:schemeClr val="accent3"/>
                        </a:solidFill>
                      </a:endParaRPr>
                    </a:p>
                  </a:txBody>
                  <a:tcPr>
                    <a:solidFill>
                      <a:schemeClr val="tx1">
                        <a:lumMod val="75000"/>
                      </a:schemeClr>
                    </a:solidFill>
                  </a:tcPr>
                </a:tc>
                <a:extLst>
                  <a:ext uri="{0D108BD9-81ED-4DB2-BD59-A6C34878D82A}">
                    <a16:rowId xmlns:a16="http://schemas.microsoft.com/office/drawing/2014/main" val="705829833"/>
                  </a:ext>
                </a:extLst>
              </a:tr>
              <a:tr h="370840">
                <a:tc>
                  <a:txBody>
                    <a:bodyPr/>
                    <a:lstStyle/>
                    <a:p>
                      <a:r>
                        <a:rPr lang="en-US" altLang="zh-CN" sz="1600" dirty="0">
                          <a:solidFill>
                            <a:schemeClr val="accent3"/>
                          </a:solidFill>
                        </a:rPr>
                        <a:t>PaaS</a:t>
                      </a:r>
                      <a:r>
                        <a:rPr lang="zh-CN" altLang="en-US" sz="1600" dirty="0">
                          <a:solidFill>
                            <a:schemeClr val="accent3"/>
                          </a:solidFill>
                        </a:rPr>
                        <a:t>平台</a:t>
                      </a:r>
                    </a:p>
                  </a:txBody>
                  <a:tcPr>
                    <a:solidFill>
                      <a:schemeClr val="tx1">
                        <a:lumMod val="75000"/>
                      </a:schemeClr>
                    </a:solidFill>
                  </a:tcPr>
                </a:tc>
                <a:tc>
                  <a:txBody>
                    <a:bodyPr/>
                    <a:lstStyle/>
                    <a:p>
                      <a:r>
                        <a:rPr lang="en-US" altLang="zh-CN" sz="1600" dirty="0">
                          <a:solidFill>
                            <a:schemeClr val="accent3"/>
                          </a:solidFill>
                        </a:rPr>
                        <a:t>Kubernetes</a:t>
                      </a:r>
                      <a:endParaRPr lang="zh-CN" altLang="en-US" sz="1600" dirty="0">
                        <a:solidFill>
                          <a:schemeClr val="accent3"/>
                        </a:solidFill>
                      </a:endParaRPr>
                    </a:p>
                  </a:txBody>
                  <a:tcPr>
                    <a:solidFill>
                      <a:schemeClr val="tx1">
                        <a:lumMod val="75000"/>
                      </a:schemeClr>
                    </a:solidFill>
                  </a:tcPr>
                </a:tc>
                <a:tc>
                  <a:txBody>
                    <a:bodyPr/>
                    <a:lstStyle/>
                    <a:p>
                      <a:r>
                        <a:rPr lang="en-US" altLang="zh-CN" sz="1600" dirty="0">
                          <a:solidFill>
                            <a:schemeClr val="accent3"/>
                          </a:solidFill>
                        </a:rPr>
                        <a:t>1.7.3</a:t>
                      </a:r>
                      <a:endParaRPr lang="zh-CN" altLang="en-US" sz="1600" dirty="0">
                        <a:solidFill>
                          <a:schemeClr val="accent3"/>
                        </a:solidFill>
                      </a:endParaRPr>
                    </a:p>
                  </a:txBody>
                  <a:tcPr>
                    <a:solidFill>
                      <a:schemeClr val="tx1">
                        <a:lumMod val="75000"/>
                      </a:schemeClr>
                    </a:solidFill>
                  </a:tcPr>
                </a:tc>
                <a:extLst>
                  <a:ext uri="{0D108BD9-81ED-4DB2-BD59-A6C34878D82A}">
                    <a16:rowId xmlns:a16="http://schemas.microsoft.com/office/drawing/2014/main" val="1599494518"/>
                  </a:ext>
                </a:extLst>
              </a:tr>
            </a:tbl>
          </a:graphicData>
        </a:graphic>
      </p:graphicFrame>
      <p:sp>
        <p:nvSpPr>
          <p:cNvPr id="8" name="文本框 7">
            <a:extLst>
              <a:ext uri="{FF2B5EF4-FFF2-40B4-BE49-F238E27FC236}">
                <a16:creationId xmlns:a16="http://schemas.microsoft.com/office/drawing/2014/main" id="{8C404275-D449-4EDE-AB94-8B6D1F9023DB}"/>
              </a:ext>
            </a:extLst>
          </p:cNvPr>
          <p:cNvSpPr txBox="1"/>
          <p:nvPr/>
        </p:nvSpPr>
        <p:spPr>
          <a:xfrm>
            <a:off x="898127" y="5317607"/>
            <a:ext cx="4828309" cy="907941"/>
          </a:xfrm>
          <a:prstGeom prst="rect">
            <a:avLst/>
          </a:prstGeom>
          <a:noFill/>
        </p:spPr>
        <p:txBody>
          <a:bodyPr wrap="none" rtlCol="0">
            <a:spAutoFit/>
          </a:bodyPr>
          <a:lstStyle/>
          <a:p>
            <a:r>
              <a:rPr lang="zh-CN" altLang="en-US" sz="1100" dirty="0"/>
              <a:t>镜像下载地址：</a:t>
            </a:r>
            <a:endParaRPr lang="en-US" altLang="zh-CN" sz="1100" dirty="0"/>
          </a:p>
          <a:p>
            <a:r>
              <a:rPr lang="en-US" altLang="zh-CN" sz="1400" dirty="0"/>
              <a:t>VirtualBox</a:t>
            </a:r>
            <a:r>
              <a:rPr lang="zh-CN" altLang="en-US" sz="1400" dirty="0"/>
              <a:t>：</a:t>
            </a:r>
            <a:r>
              <a:rPr lang="en-US" altLang="zh-CN" sz="1400" u="sng" dirty="0"/>
              <a:t>https://www.virtualbox.org/</a:t>
            </a:r>
          </a:p>
          <a:p>
            <a:r>
              <a:rPr lang="en-US" altLang="zh-CN" sz="1400" dirty="0"/>
              <a:t>CentOS</a:t>
            </a:r>
            <a:r>
              <a:rPr lang="zh-CN" altLang="en-US" sz="1400" dirty="0"/>
              <a:t>：</a:t>
            </a:r>
            <a:r>
              <a:rPr lang="en-US" altLang="zh-CN" sz="1400" dirty="0">
                <a:hlinkClick r:id="rId2"/>
              </a:rPr>
              <a:t>http://mirrors.163.com/centos/7.4.1708/isos/x86_64/</a:t>
            </a:r>
            <a:endParaRPr lang="en-US" altLang="zh-CN" sz="1400" dirty="0"/>
          </a:p>
          <a:p>
            <a:r>
              <a:rPr lang="en-US" altLang="zh-CN" sz="1400" dirty="0"/>
              <a:t>Kubernetes</a:t>
            </a:r>
            <a:r>
              <a:rPr lang="zh-CN" altLang="en-US" sz="1400" dirty="0"/>
              <a:t>：</a:t>
            </a:r>
            <a:r>
              <a:rPr lang="en-US" altLang="zh-CN" sz="1400" u="sng" dirty="0"/>
              <a:t>https://pan.baidu.com/s/1bzl52Q </a:t>
            </a:r>
            <a:r>
              <a:rPr lang="zh-CN" altLang="en-US" sz="1400" u="sng" dirty="0"/>
              <a:t>密码：</a:t>
            </a:r>
            <a:r>
              <a:rPr lang="en-US" altLang="zh-CN" sz="1400" u="sng" dirty="0"/>
              <a:t>dr1q</a:t>
            </a:r>
            <a:endParaRPr lang="zh-CN" altLang="en-US" sz="1400" u="sng" dirty="0"/>
          </a:p>
        </p:txBody>
      </p:sp>
      <p:sp>
        <p:nvSpPr>
          <p:cNvPr id="2" name="矩形: 圆角 1">
            <a:extLst>
              <a:ext uri="{FF2B5EF4-FFF2-40B4-BE49-F238E27FC236}">
                <a16:creationId xmlns:a16="http://schemas.microsoft.com/office/drawing/2014/main" id="{D84A6374-84B9-4BD4-AD02-940BF461061B}"/>
              </a:ext>
            </a:extLst>
          </p:cNvPr>
          <p:cNvSpPr/>
          <p:nvPr/>
        </p:nvSpPr>
        <p:spPr>
          <a:xfrm>
            <a:off x="4685212" y="3009747"/>
            <a:ext cx="1767840" cy="914400"/>
          </a:xfrm>
          <a:prstGeom prst="roundRect">
            <a:avLst/>
          </a:prstGeom>
          <a:solidFill>
            <a:srgbClr val="00B050"/>
          </a:solidFill>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VM1</a:t>
            </a:r>
          </a:p>
          <a:p>
            <a:pPr algn="ctr"/>
            <a:r>
              <a:rPr lang="en-US" altLang="zh-CN" sz="1200" dirty="0"/>
              <a:t>K8s-1</a:t>
            </a:r>
          </a:p>
          <a:p>
            <a:pPr algn="ctr"/>
            <a:r>
              <a:rPr lang="en-US" altLang="zh-CN" sz="1200" dirty="0"/>
              <a:t>IP:192.168.43.2</a:t>
            </a:r>
          </a:p>
          <a:p>
            <a:pPr algn="ctr"/>
            <a:r>
              <a:rPr lang="zh-CN" altLang="en-US" sz="1100" dirty="0"/>
              <a:t>桥接模式</a:t>
            </a:r>
            <a:endParaRPr lang="en-US" altLang="zh-CN" sz="1100" dirty="0"/>
          </a:p>
          <a:p>
            <a:pPr algn="ctr"/>
            <a:r>
              <a:rPr lang="en-US" altLang="zh-CN" sz="1100" b="1" dirty="0"/>
              <a:t>master</a:t>
            </a:r>
            <a:endParaRPr lang="zh-CN" altLang="en-US" sz="700" b="1" dirty="0"/>
          </a:p>
        </p:txBody>
      </p:sp>
      <p:sp>
        <p:nvSpPr>
          <p:cNvPr id="6" name="矩形: 圆角 5">
            <a:extLst>
              <a:ext uri="{FF2B5EF4-FFF2-40B4-BE49-F238E27FC236}">
                <a16:creationId xmlns:a16="http://schemas.microsoft.com/office/drawing/2014/main" id="{1D770883-397B-47DB-9B14-0C52511549BF}"/>
              </a:ext>
            </a:extLst>
          </p:cNvPr>
          <p:cNvSpPr/>
          <p:nvPr/>
        </p:nvSpPr>
        <p:spPr>
          <a:xfrm>
            <a:off x="7646129" y="3009747"/>
            <a:ext cx="1767840" cy="914400"/>
          </a:xfrm>
          <a:prstGeom prst="roundRect">
            <a:avLst/>
          </a:prstGeom>
          <a:solidFill>
            <a:srgbClr val="92D050"/>
          </a:solidFill>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VM2</a:t>
            </a:r>
          </a:p>
          <a:p>
            <a:pPr algn="ctr"/>
            <a:r>
              <a:rPr lang="en-US" altLang="zh-CN" sz="1200" dirty="0"/>
              <a:t>K8s-2</a:t>
            </a:r>
          </a:p>
          <a:p>
            <a:pPr algn="ctr"/>
            <a:r>
              <a:rPr lang="en-US" altLang="zh-CN" sz="1200" dirty="0"/>
              <a:t>IP:192.168.43.3</a:t>
            </a:r>
          </a:p>
          <a:p>
            <a:pPr algn="ctr"/>
            <a:r>
              <a:rPr lang="zh-CN" altLang="en-US" sz="1100" dirty="0"/>
              <a:t>桥接模式</a:t>
            </a:r>
            <a:endParaRPr lang="en-US" altLang="zh-CN" sz="1100" dirty="0"/>
          </a:p>
          <a:p>
            <a:pPr algn="ctr"/>
            <a:r>
              <a:rPr lang="en-US" altLang="zh-CN" sz="1100" b="1" dirty="0"/>
              <a:t>node</a:t>
            </a:r>
            <a:endParaRPr lang="zh-CN" altLang="en-US" sz="700" b="1" dirty="0"/>
          </a:p>
        </p:txBody>
      </p:sp>
      <p:cxnSp>
        <p:nvCxnSpPr>
          <p:cNvPr id="5" name="直接连接符 4">
            <a:extLst>
              <a:ext uri="{FF2B5EF4-FFF2-40B4-BE49-F238E27FC236}">
                <a16:creationId xmlns:a16="http://schemas.microsoft.com/office/drawing/2014/main" id="{887F77A6-6967-4C8D-9E38-999883296D01}"/>
              </a:ext>
            </a:extLst>
          </p:cNvPr>
          <p:cNvCxnSpPr>
            <a:cxnSpLocks/>
            <a:stCxn id="2" idx="2"/>
          </p:cNvCxnSpPr>
          <p:nvPr/>
        </p:nvCxnSpPr>
        <p:spPr bwMode="auto">
          <a:xfrm>
            <a:off x="5569132" y="3924147"/>
            <a:ext cx="0" cy="41801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E5319490-CC09-4718-90BD-89BA21A405F7}"/>
              </a:ext>
            </a:extLst>
          </p:cNvPr>
          <p:cNvCxnSpPr>
            <a:cxnSpLocks/>
          </p:cNvCxnSpPr>
          <p:nvPr/>
        </p:nvCxnSpPr>
        <p:spPr bwMode="auto">
          <a:xfrm>
            <a:off x="8556175" y="3924146"/>
            <a:ext cx="0" cy="41801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D12DA427-7ABD-4489-B117-9E38982D91A8}"/>
              </a:ext>
            </a:extLst>
          </p:cNvPr>
          <p:cNvCxnSpPr>
            <a:cxnSpLocks/>
          </p:cNvCxnSpPr>
          <p:nvPr/>
        </p:nvCxnSpPr>
        <p:spPr bwMode="auto">
          <a:xfrm>
            <a:off x="4197533" y="4342157"/>
            <a:ext cx="436735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5" name="矩形: 圆角 14">
            <a:extLst>
              <a:ext uri="{FF2B5EF4-FFF2-40B4-BE49-F238E27FC236}">
                <a16:creationId xmlns:a16="http://schemas.microsoft.com/office/drawing/2014/main" id="{BD20016D-112C-417B-B4BE-30F0CBBAFD9F}"/>
              </a:ext>
            </a:extLst>
          </p:cNvPr>
          <p:cNvSpPr/>
          <p:nvPr/>
        </p:nvSpPr>
        <p:spPr>
          <a:xfrm>
            <a:off x="3004456" y="3852813"/>
            <a:ext cx="1184369" cy="914400"/>
          </a:xfrm>
          <a:prstGeom prst="roundRect">
            <a:avLst/>
          </a:prstGeom>
          <a:solidFill>
            <a:srgbClr val="00B0F0"/>
          </a:solidFill>
          <a:ln cap="rnd"/>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Gateway</a:t>
            </a:r>
          </a:p>
          <a:p>
            <a:pPr algn="ctr"/>
            <a:r>
              <a:rPr lang="en-US" altLang="zh-CN" sz="1200" dirty="0"/>
              <a:t>IP:192.168.43.1</a:t>
            </a:r>
            <a:endParaRPr lang="zh-CN" altLang="en-US" sz="700" dirty="0"/>
          </a:p>
        </p:txBody>
      </p:sp>
      <p:sp>
        <p:nvSpPr>
          <p:cNvPr id="16" name="文本框 15">
            <a:extLst>
              <a:ext uri="{FF2B5EF4-FFF2-40B4-BE49-F238E27FC236}">
                <a16:creationId xmlns:a16="http://schemas.microsoft.com/office/drawing/2014/main" id="{A500F3F6-742F-4132-9449-750872A7DF1B}"/>
              </a:ext>
            </a:extLst>
          </p:cNvPr>
          <p:cNvSpPr txBox="1"/>
          <p:nvPr/>
        </p:nvSpPr>
        <p:spPr>
          <a:xfrm>
            <a:off x="1927496" y="2296232"/>
            <a:ext cx="1457835" cy="369332"/>
          </a:xfrm>
          <a:prstGeom prst="rect">
            <a:avLst/>
          </a:prstGeom>
          <a:noFill/>
        </p:spPr>
        <p:txBody>
          <a:bodyPr wrap="none" rtlCol="0">
            <a:spAutoFit/>
          </a:bodyPr>
          <a:lstStyle/>
          <a:p>
            <a:r>
              <a:rPr lang="zh-CN" altLang="en-US" dirty="0"/>
              <a:t>网络</a:t>
            </a:r>
            <a:r>
              <a:rPr lang="en-US" altLang="zh-CN" dirty="0"/>
              <a:t>TOPO</a:t>
            </a:r>
            <a:r>
              <a:rPr lang="zh-CN" altLang="en-US" dirty="0"/>
              <a:t>：</a:t>
            </a:r>
          </a:p>
        </p:txBody>
      </p:sp>
    </p:spTree>
    <p:extLst>
      <p:ext uri="{BB962C8B-B14F-4D97-AF65-F5344CB8AC3E}">
        <p14:creationId xmlns:p14="http://schemas.microsoft.com/office/powerpoint/2010/main" val="341342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8EFB6E-4688-4DBA-91BF-DEACFA46E06C}"/>
              </a:ext>
            </a:extLst>
          </p:cNvPr>
          <p:cNvSpPr txBox="1"/>
          <p:nvPr/>
        </p:nvSpPr>
        <p:spPr>
          <a:xfrm>
            <a:off x="903031" y="632452"/>
            <a:ext cx="4818503" cy="369332"/>
          </a:xfrm>
          <a:prstGeom prst="rect">
            <a:avLst/>
          </a:prstGeom>
          <a:noFill/>
        </p:spPr>
        <p:txBody>
          <a:bodyPr wrap="square" rtlCol="0">
            <a:spAutoFit/>
          </a:bodyPr>
          <a:lstStyle/>
          <a:p>
            <a:r>
              <a:rPr lang="en-US" altLang="zh-CN" dirty="0"/>
              <a:t>Kubernetes---Master </a:t>
            </a:r>
            <a:r>
              <a:rPr lang="zh-CN" altLang="en-US" dirty="0"/>
              <a:t>节点</a:t>
            </a:r>
          </a:p>
        </p:txBody>
      </p:sp>
      <p:pic>
        <p:nvPicPr>
          <p:cNvPr id="3" name="图片 2">
            <a:extLst>
              <a:ext uri="{FF2B5EF4-FFF2-40B4-BE49-F238E27FC236}">
                <a16:creationId xmlns:a16="http://schemas.microsoft.com/office/drawing/2014/main" id="{A1643E53-1D4D-4981-AA2D-8BADAFEA9E2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08618" y="1001784"/>
            <a:ext cx="6784859" cy="3843457"/>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1FBB029E-7EC7-4490-821B-D0972EB96940}"/>
              </a:ext>
            </a:extLst>
          </p:cNvPr>
          <p:cNvSpPr txBox="1"/>
          <p:nvPr/>
        </p:nvSpPr>
        <p:spPr>
          <a:xfrm>
            <a:off x="4731734" y="3437709"/>
            <a:ext cx="1944763" cy="830997"/>
          </a:xfrm>
          <a:prstGeom prst="rect">
            <a:avLst/>
          </a:prstGeom>
          <a:solidFill>
            <a:srgbClr val="00B050"/>
          </a:solidFill>
        </p:spPr>
        <p:txBody>
          <a:bodyPr wrap="none" rtlCol="0">
            <a:spAutoFit/>
          </a:bodyPr>
          <a:lstStyle/>
          <a:p>
            <a:r>
              <a:rPr lang="en-US" altLang="zh-CN" sz="1200" dirty="0"/>
              <a:t>Note:</a:t>
            </a:r>
            <a:r>
              <a:rPr lang="zh-CN" altLang="en-US" sz="1200" dirty="0"/>
              <a:t>内存：</a:t>
            </a:r>
            <a:r>
              <a:rPr lang="en-US" altLang="zh-CN" sz="1200" dirty="0"/>
              <a:t>2048M</a:t>
            </a:r>
          </a:p>
          <a:p>
            <a:r>
              <a:rPr lang="en-US" altLang="zh-CN" sz="1200" dirty="0"/>
              <a:t>         CPU</a:t>
            </a:r>
            <a:r>
              <a:rPr lang="zh-CN" altLang="en-US" sz="1200" dirty="0"/>
              <a:t>核心数：</a:t>
            </a:r>
            <a:r>
              <a:rPr lang="en-US" altLang="zh-CN" sz="1200" dirty="0"/>
              <a:t>2</a:t>
            </a:r>
          </a:p>
          <a:p>
            <a:r>
              <a:rPr lang="en-US" altLang="zh-CN" sz="1200" dirty="0"/>
              <a:t>         </a:t>
            </a:r>
            <a:r>
              <a:rPr lang="zh-CN" altLang="en-US" sz="1200" dirty="0"/>
              <a:t>网络连接模式：桥接</a:t>
            </a:r>
            <a:endParaRPr lang="en-US" altLang="zh-CN" sz="1200" dirty="0"/>
          </a:p>
          <a:p>
            <a:r>
              <a:rPr lang="en-US" altLang="zh-CN" sz="1200" dirty="0"/>
              <a:t>[</a:t>
            </a:r>
            <a:r>
              <a:rPr lang="zh-CN" altLang="en-US" sz="1200" dirty="0">
                <a:solidFill>
                  <a:srgbClr val="FF0000"/>
                </a:solidFill>
              </a:rPr>
              <a:t>仅供参考</a:t>
            </a:r>
            <a:r>
              <a:rPr lang="en-US" altLang="zh-CN" sz="1200" dirty="0"/>
              <a:t>]</a:t>
            </a:r>
            <a:endParaRPr lang="en-US" altLang="zh-CN" dirty="0"/>
          </a:p>
        </p:txBody>
      </p:sp>
      <p:sp>
        <p:nvSpPr>
          <p:cNvPr id="9" name="文本框 8">
            <a:extLst>
              <a:ext uri="{FF2B5EF4-FFF2-40B4-BE49-F238E27FC236}">
                <a16:creationId xmlns:a16="http://schemas.microsoft.com/office/drawing/2014/main" id="{1F000835-7BC3-4AF3-9C7B-6440D973A44E}"/>
              </a:ext>
            </a:extLst>
          </p:cNvPr>
          <p:cNvSpPr txBox="1"/>
          <p:nvPr/>
        </p:nvSpPr>
        <p:spPr>
          <a:xfrm>
            <a:off x="1018009" y="1112691"/>
            <a:ext cx="3475631" cy="3785652"/>
          </a:xfrm>
          <a:prstGeom prst="rect">
            <a:avLst/>
          </a:prstGeom>
          <a:noFill/>
        </p:spPr>
        <p:txBody>
          <a:bodyPr wrap="none" rtlCol="0">
            <a:spAutoFit/>
          </a:bodyPr>
          <a:lstStyle/>
          <a:p>
            <a:r>
              <a:rPr lang="en-US" altLang="zh-CN" sz="800" dirty="0">
                <a:solidFill>
                  <a:srgbClr val="FF0000"/>
                </a:solidFill>
              </a:rPr>
              <a:t>Step 1</a:t>
            </a:r>
            <a:r>
              <a:rPr lang="zh-CN" altLang="en-US" sz="800" dirty="0">
                <a:solidFill>
                  <a:srgbClr val="FF0000"/>
                </a:solidFill>
              </a:rPr>
              <a:t>：</a:t>
            </a:r>
            <a:endParaRPr lang="en-US" altLang="zh-CN" sz="800" dirty="0">
              <a:solidFill>
                <a:srgbClr val="FF0000"/>
              </a:solidFill>
            </a:endParaRPr>
          </a:p>
          <a:p>
            <a:r>
              <a:rPr lang="en-US" altLang="zh-CN" sz="800" dirty="0" err="1"/>
              <a:t>hostnamectl</a:t>
            </a:r>
            <a:r>
              <a:rPr lang="en-US" altLang="zh-CN" sz="800" dirty="0"/>
              <a:t> set-hostname k8s-1</a:t>
            </a:r>
          </a:p>
          <a:p>
            <a:r>
              <a:rPr lang="en-US" altLang="zh-CN" sz="800" dirty="0"/>
              <a:t>vi /</a:t>
            </a:r>
            <a:r>
              <a:rPr lang="en-US" altLang="zh-CN" sz="800" dirty="0" err="1"/>
              <a:t>etc</a:t>
            </a:r>
            <a:r>
              <a:rPr lang="en-US" altLang="zh-CN" sz="800" dirty="0"/>
              <a:t>/hosts</a:t>
            </a:r>
          </a:p>
          <a:p>
            <a:r>
              <a:rPr lang="en-US" altLang="zh-CN" sz="800" dirty="0"/>
              <a:t>127.0.0.1   localhost </a:t>
            </a:r>
            <a:r>
              <a:rPr lang="en-US" altLang="zh-CN" sz="800" dirty="0" err="1"/>
              <a:t>localhost.localdomain</a:t>
            </a:r>
            <a:r>
              <a:rPr lang="en-US" altLang="zh-CN" sz="800" dirty="0"/>
              <a:t> localhost4 localhost4.localdomain4</a:t>
            </a:r>
          </a:p>
          <a:p>
            <a:r>
              <a:rPr lang="en-US" altLang="zh-CN" sz="800" dirty="0"/>
              <a:t>::1            localhost localhost.localdomain localhost6 localhost6.localdomain6</a:t>
            </a:r>
          </a:p>
          <a:p>
            <a:r>
              <a:rPr lang="en-US" altLang="zh-CN" sz="800" dirty="0"/>
              <a:t>192.168.43.2  k8s-1</a:t>
            </a:r>
          </a:p>
          <a:p>
            <a:r>
              <a:rPr lang="en-US" altLang="zh-CN" sz="800" dirty="0"/>
              <a:t>192.168.43.3  k8s-2</a:t>
            </a:r>
          </a:p>
          <a:p>
            <a:r>
              <a:rPr lang="en-US" altLang="zh-CN" sz="800" dirty="0">
                <a:solidFill>
                  <a:srgbClr val="FF0000"/>
                </a:solidFill>
              </a:rPr>
              <a:t>Step2:</a:t>
            </a:r>
          </a:p>
          <a:p>
            <a:r>
              <a:rPr lang="en-US" altLang="zh-CN" sz="800" dirty="0"/>
              <a:t>yum -y install docker</a:t>
            </a:r>
          </a:p>
          <a:p>
            <a:r>
              <a:rPr lang="en-US" altLang="zh-CN" sz="800" dirty="0"/>
              <a:t>systemctl enable docker </a:t>
            </a:r>
          </a:p>
          <a:p>
            <a:r>
              <a:rPr lang="en-US" altLang="zh-CN" sz="800" dirty="0"/>
              <a:t>systemctl restart docker</a:t>
            </a:r>
          </a:p>
          <a:p>
            <a:r>
              <a:rPr lang="en-US" altLang="zh-CN" sz="800" dirty="0"/>
              <a:t>systemctl restart network</a:t>
            </a:r>
          </a:p>
          <a:p>
            <a:r>
              <a:rPr lang="en-US" altLang="zh-CN" sz="800" dirty="0"/>
              <a:t>systemctl status docker</a:t>
            </a:r>
          </a:p>
          <a:p>
            <a:r>
              <a:rPr lang="en-US" altLang="zh-CN" sz="800" dirty="0">
                <a:solidFill>
                  <a:srgbClr val="FF0000"/>
                </a:solidFill>
              </a:rPr>
              <a:t>Step3:</a:t>
            </a:r>
          </a:p>
          <a:p>
            <a:r>
              <a:rPr lang="en-US" altLang="zh-CN" sz="800" dirty="0"/>
              <a:t>vi /</a:t>
            </a:r>
            <a:r>
              <a:rPr lang="en-US" altLang="zh-CN" sz="800" dirty="0" err="1"/>
              <a:t>etc</a:t>
            </a:r>
            <a:r>
              <a:rPr lang="en-US" altLang="zh-CN" sz="800" dirty="0"/>
              <a:t>/selinux/config</a:t>
            </a:r>
          </a:p>
          <a:p>
            <a:r>
              <a:rPr lang="en-US" altLang="zh-CN" sz="800" dirty="0"/>
              <a:t>SELINUX=disabled</a:t>
            </a:r>
          </a:p>
          <a:p>
            <a:r>
              <a:rPr lang="en-US" altLang="zh-CN" sz="800" dirty="0"/>
              <a:t>systemctl restart network</a:t>
            </a:r>
          </a:p>
          <a:p>
            <a:r>
              <a:rPr lang="en-US" altLang="zh-CN" sz="800" dirty="0">
                <a:solidFill>
                  <a:srgbClr val="FF0000"/>
                </a:solidFill>
              </a:rPr>
              <a:t>Step4:</a:t>
            </a:r>
          </a:p>
          <a:p>
            <a:r>
              <a:rPr lang="en-US" altLang="zh-CN" sz="800" dirty="0"/>
              <a:t>systemctl stop </a:t>
            </a:r>
            <a:r>
              <a:rPr lang="en-US" altLang="zh-CN" sz="800" dirty="0" err="1"/>
              <a:t>firewalld</a:t>
            </a:r>
            <a:endParaRPr lang="en-US" altLang="zh-CN" sz="800" dirty="0"/>
          </a:p>
          <a:p>
            <a:r>
              <a:rPr lang="en-US" altLang="zh-CN" sz="800" dirty="0"/>
              <a:t>systemctl disable </a:t>
            </a:r>
            <a:r>
              <a:rPr lang="en-US" altLang="zh-CN" sz="800" dirty="0" err="1"/>
              <a:t>firewalld</a:t>
            </a:r>
            <a:endParaRPr lang="en-US" altLang="zh-CN" sz="800" dirty="0"/>
          </a:p>
          <a:p>
            <a:r>
              <a:rPr lang="en-US" altLang="zh-CN" sz="800" dirty="0"/>
              <a:t>systemctl restart network</a:t>
            </a:r>
          </a:p>
          <a:p>
            <a:r>
              <a:rPr lang="en-US" altLang="zh-CN" sz="800" dirty="0"/>
              <a:t>systemctl status </a:t>
            </a:r>
            <a:r>
              <a:rPr lang="en-US" altLang="zh-CN" sz="800" dirty="0" err="1"/>
              <a:t>firewalld</a:t>
            </a:r>
            <a:endParaRPr lang="en-US" altLang="zh-CN" sz="800" dirty="0"/>
          </a:p>
          <a:p>
            <a:r>
              <a:rPr lang="en-US" altLang="zh-CN" sz="800" dirty="0">
                <a:solidFill>
                  <a:srgbClr val="FF0000"/>
                </a:solidFill>
              </a:rPr>
              <a:t>Step5:</a:t>
            </a:r>
          </a:p>
          <a:p>
            <a:r>
              <a:rPr lang="en-US" altLang="zh-CN" sz="800" dirty="0"/>
              <a:t>[root@k8s-1 ~]#vi /</a:t>
            </a:r>
            <a:r>
              <a:rPr lang="en-US" altLang="zh-CN" sz="800" dirty="0" err="1"/>
              <a:t>etc</a:t>
            </a:r>
            <a:r>
              <a:rPr lang="en-US" altLang="zh-CN" sz="800" dirty="0"/>
              <a:t>/</a:t>
            </a:r>
            <a:r>
              <a:rPr lang="en-US" altLang="zh-CN" sz="800" dirty="0" err="1"/>
              <a:t>sysctl.conf</a:t>
            </a:r>
            <a:r>
              <a:rPr lang="en-US" altLang="zh-CN" sz="800" dirty="0"/>
              <a:t> </a:t>
            </a:r>
          </a:p>
          <a:p>
            <a:r>
              <a:rPr lang="en-US" altLang="zh-CN" sz="800" dirty="0"/>
              <a:t>net.bridge.bridge-nf-call-ip6tables = 1</a:t>
            </a:r>
          </a:p>
          <a:p>
            <a:r>
              <a:rPr lang="en-US" altLang="zh-CN" sz="800" dirty="0" err="1"/>
              <a:t>net.bridge.bridge</a:t>
            </a:r>
            <a:r>
              <a:rPr lang="en-US" altLang="zh-CN" sz="800" dirty="0"/>
              <a:t>-</a:t>
            </a:r>
            <a:r>
              <a:rPr lang="en-US" altLang="zh-CN" sz="800" dirty="0" err="1"/>
              <a:t>nf</a:t>
            </a:r>
            <a:r>
              <a:rPr lang="en-US" altLang="zh-CN" sz="800" dirty="0"/>
              <a:t>-call-iptables = 1</a:t>
            </a:r>
          </a:p>
          <a:p>
            <a:r>
              <a:rPr lang="en-US" altLang="zh-CN" sz="800" dirty="0"/>
              <a:t>net.bridge.bridge-</a:t>
            </a:r>
            <a:r>
              <a:rPr lang="en-US" altLang="zh-CN" sz="800" dirty="0" err="1"/>
              <a:t>nf</a:t>
            </a:r>
            <a:r>
              <a:rPr lang="en-US" altLang="zh-CN" sz="800" dirty="0"/>
              <a:t>-call-</a:t>
            </a:r>
            <a:r>
              <a:rPr lang="en-US" altLang="zh-CN" sz="800" dirty="0" err="1"/>
              <a:t>arptables</a:t>
            </a:r>
            <a:r>
              <a:rPr lang="en-US" altLang="zh-CN" sz="800" dirty="0"/>
              <a:t> = 1</a:t>
            </a:r>
          </a:p>
          <a:p>
            <a:r>
              <a:rPr lang="en-US" altLang="zh-CN" sz="800" dirty="0"/>
              <a:t>systemctl restart network</a:t>
            </a:r>
          </a:p>
          <a:p>
            <a:r>
              <a:rPr lang="en-US" altLang="zh-CN" sz="800" dirty="0">
                <a:solidFill>
                  <a:srgbClr val="FF0000"/>
                </a:solidFill>
              </a:rPr>
              <a:t>Step6</a:t>
            </a:r>
            <a:r>
              <a:rPr lang="en-US" altLang="zh-CN" sz="800" dirty="0"/>
              <a:t>:</a:t>
            </a:r>
          </a:p>
          <a:p>
            <a:r>
              <a:rPr lang="en-US" altLang="zh-CN" sz="800" dirty="0">
                <a:solidFill>
                  <a:srgbClr val="FF0000"/>
                </a:solidFill>
              </a:rPr>
              <a:t>reboot</a:t>
            </a:r>
            <a:endParaRPr lang="zh-CN" altLang="en-US" sz="800" dirty="0">
              <a:solidFill>
                <a:srgbClr val="FF0000"/>
              </a:solidFill>
            </a:endParaRPr>
          </a:p>
        </p:txBody>
      </p:sp>
      <p:sp>
        <p:nvSpPr>
          <p:cNvPr id="10" name="文本框 9">
            <a:extLst>
              <a:ext uri="{FF2B5EF4-FFF2-40B4-BE49-F238E27FC236}">
                <a16:creationId xmlns:a16="http://schemas.microsoft.com/office/drawing/2014/main" id="{27443CC1-E10B-41DB-84F0-6D665C08C33F}"/>
              </a:ext>
            </a:extLst>
          </p:cNvPr>
          <p:cNvSpPr txBox="1"/>
          <p:nvPr/>
        </p:nvSpPr>
        <p:spPr>
          <a:xfrm>
            <a:off x="1018009" y="5009251"/>
            <a:ext cx="10891123" cy="1200329"/>
          </a:xfrm>
          <a:prstGeom prst="rect">
            <a:avLst/>
          </a:prstGeom>
          <a:noFill/>
        </p:spPr>
        <p:txBody>
          <a:bodyPr wrap="none" rtlCol="0">
            <a:spAutoFit/>
          </a:bodyPr>
          <a:lstStyle/>
          <a:p>
            <a:r>
              <a:rPr lang="zh-CN" altLang="en-US" sz="1200" dirty="0"/>
              <a:t>对该节点做完预处理以后，开始安装</a:t>
            </a:r>
            <a:r>
              <a:rPr lang="en-US" altLang="zh-CN" sz="1200" dirty="0"/>
              <a:t>Kubernetes</a:t>
            </a:r>
            <a:r>
              <a:rPr lang="zh-CN" altLang="en-US" sz="1200" dirty="0"/>
              <a:t>的</a:t>
            </a:r>
            <a:r>
              <a:rPr lang="en-US" altLang="zh-CN" sz="1200" dirty="0"/>
              <a:t>master</a:t>
            </a:r>
            <a:r>
              <a:rPr lang="zh-CN" altLang="en-US" sz="1200" dirty="0"/>
              <a:t>节点                                        具体安装</a:t>
            </a:r>
            <a:r>
              <a:rPr lang="en-US" altLang="zh-CN" sz="1200" dirty="0"/>
              <a:t>Log</a:t>
            </a:r>
            <a:r>
              <a:rPr lang="zh-CN" altLang="en-US" sz="1200" dirty="0"/>
              <a:t>：</a:t>
            </a:r>
            <a:endParaRPr lang="en-US" altLang="zh-CN" sz="1200" dirty="0"/>
          </a:p>
          <a:p>
            <a:r>
              <a:rPr lang="en-US" altLang="zh-CN" sz="1200" dirty="0"/>
              <a:t>[root@k8s-1 ~]#tar –xzvf  k8s-v1.7.3.tar.gz</a:t>
            </a:r>
          </a:p>
          <a:p>
            <a:r>
              <a:rPr lang="en-US" altLang="zh-CN" sz="1200" dirty="0"/>
              <a:t>[root@k8s-1 ~]# ./ k8s-v1.7.3/generate.sh </a:t>
            </a:r>
          </a:p>
          <a:p>
            <a:r>
              <a:rPr lang="en-US" altLang="zh-CN" sz="1200" dirty="0"/>
              <a:t>[root@k8s-1 ~]#cd / k8s-v1.7.3/output/master</a:t>
            </a:r>
          </a:p>
          <a:p>
            <a:r>
              <a:rPr lang="en-US" altLang="zh-CN" sz="1200" dirty="0"/>
              <a:t>[root@k8s-1 ~]#./init.sh</a:t>
            </a:r>
          </a:p>
          <a:p>
            <a:r>
              <a:rPr lang="it-IT" altLang="zh-CN" sz="1200" dirty="0"/>
              <a:t>kubeadm join --token e35778.736fd8c0e78e6e5c 192.168.43.2:6443   ##</a:t>
            </a:r>
            <a:r>
              <a:rPr lang="zh-CN" altLang="en-US" sz="1200" dirty="0"/>
              <a:t>用来在</a:t>
            </a:r>
            <a:r>
              <a:rPr lang="en-US" altLang="zh-CN" sz="1200" dirty="0"/>
              <a:t>node</a:t>
            </a:r>
            <a:r>
              <a:rPr lang="zh-CN" altLang="en-US" sz="1200" dirty="0"/>
              <a:t>节点上执行，以把该</a:t>
            </a:r>
            <a:r>
              <a:rPr lang="en-US" altLang="zh-CN" sz="1200" dirty="0"/>
              <a:t>node</a:t>
            </a:r>
            <a:r>
              <a:rPr lang="zh-CN" altLang="en-US" sz="1200" dirty="0"/>
              <a:t>节点加入到集群中。</a:t>
            </a:r>
            <a:r>
              <a:rPr lang="en-US" altLang="zh-CN" sz="1200" dirty="0"/>
              <a:t>[</a:t>
            </a:r>
            <a:r>
              <a:rPr lang="zh-CN" altLang="en-US" sz="1200" dirty="0"/>
              <a:t>这个在安装</a:t>
            </a:r>
            <a:r>
              <a:rPr lang="en-US" altLang="zh-CN" sz="1200" dirty="0"/>
              <a:t>master</a:t>
            </a:r>
            <a:r>
              <a:rPr lang="zh-CN" altLang="en-US" sz="1200" dirty="0"/>
              <a:t>的日志中显示</a:t>
            </a:r>
            <a:r>
              <a:rPr lang="en-US" altLang="zh-CN" sz="1200" dirty="0"/>
              <a:t>]</a:t>
            </a:r>
            <a:endParaRPr lang="zh-CN" altLang="en-US" sz="1200" dirty="0"/>
          </a:p>
        </p:txBody>
      </p:sp>
      <p:graphicFrame>
        <p:nvGraphicFramePr>
          <p:cNvPr id="11" name="对象 10">
            <a:extLst>
              <a:ext uri="{FF2B5EF4-FFF2-40B4-BE49-F238E27FC236}">
                <a16:creationId xmlns:a16="http://schemas.microsoft.com/office/drawing/2014/main" id="{0D9371B3-0753-45E1-9141-F2ECC0975CC0}"/>
              </a:ext>
            </a:extLst>
          </p:cNvPr>
          <p:cNvGraphicFramePr>
            <a:graphicFrameLocks noChangeAspect="1"/>
          </p:cNvGraphicFramePr>
          <p:nvPr>
            <p:extLst>
              <p:ext uri="{D42A27DB-BD31-4B8C-83A1-F6EECF244321}">
                <p14:modId xmlns:p14="http://schemas.microsoft.com/office/powerpoint/2010/main" val="1272659742"/>
              </p:ext>
            </p:extLst>
          </p:nvPr>
        </p:nvGraphicFramePr>
        <p:xfrm>
          <a:off x="6507784" y="5281994"/>
          <a:ext cx="1454305" cy="470175"/>
        </p:xfrm>
        <a:graphic>
          <a:graphicData uri="http://schemas.openxmlformats.org/presentationml/2006/ole">
            <mc:AlternateContent xmlns:mc="http://schemas.openxmlformats.org/markup-compatibility/2006">
              <mc:Choice xmlns:v="urn:schemas-microsoft-com:vml" Requires="v">
                <p:oleObj spid="_x0000_s1695" name="包装程序外壳对象" showAsIcon="1" r:id="rId5" imgW="1212840" imgH="392040" progId="Package">
                  <p:embed/>
                </p:oleObj>
              </mc:Choice>
              <mc:Fallback>
                <p:oleObj name="包装程序外壳对象" showAsIcon="1" r:id="rId5" imgW="1212840" imgH="392040" progId="Package">
                  <p:embed/>
                  <p:pic>
                    <p:nvPicPr>
                      <p:cNvPr id="0" name=""/>
                      <p:cNvPicPr/>
                      <p:nvPr/>
                    </p:nvPicPr>
                    <p:blipFill>
                      <a:blip r:embed="rId6"/>
                      <a:stretch>
                        <a:fillRect/>
                      </a:stretch>
                    </p:blipFill>
                    <p:spPr>
                      <a:xfrm>
                        <a:off x="6507784" y="5281994"/>
                        <a:ext cx="1454305" cy="470175"/>
                      </a:xfrm>
                      <a:prstGeom prst="rect">
                        <a:avLst/>
                      </a:prstGeom>
                    </p:spPr>
                  </p:pic>
                </p:oleObj>
              </mc:Fallback>
            </mc:AlternateContent>
          </a:graphicData>
        </a:graphic>
      </p:graphicFrame>
    </p:spTree>
    <p:extLst>
      <p:ext uri="{BB962C8B-B14F-4D97-AF65-F5344CB8AC3E}">
        <p14:creationId xmlns:p14="http://schemas.microsoft.com/office/powerpoint/2010/main" val="140686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9AF08E-51DB-46F2-9DD8-9F400D5CF0DB}"/>
              </a:ext>
            </a:extLst>
          </p:cNvPr>
          <p:cNvPicPr>
            <a:picLocks noChangeAspect="1"/>
          </p:cNvPicPr>
          <p:nvPr/>
        </p:nvPicPr>
        <p:blipFill>
          <a:blip r:embed="rId3"/>
          <a:stretch>
            <a:fillRect/>
          </a:stretch>
        </p:blipFill>
        <p:spPr>
          <a:xfrm>
            <a:off x="4601033" y="1001784"/>
            <a:ext cx="6711329" cy="3901649"/>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5608E15B-F071-4BFE-9DDB-73CED3484228}"/>
              </a:ext>
            </a:extLst>
          </p:cNvPr>
          <p:cNvSpPr txBox="1"/>
          <p:nvPr/>
        </p:nvSpPr>
        <p:spPr>
          <a:xfrm>
            <a:off x="903031" y="632452"/>
            <a:ext cx="4818503" cy="369332"/>
          </a:xfrm>
          <a:prstGeom prst="rect">
            <a:avLst/>
          </a:prstGeom>
          <a:noFill/>
        </p:spPr>
        <p:txBody>
          <a:bodyPr wrap="square" rtlCol="0">
            <a:spAutoFit/>
          </a:bodyPr>
          <a:lstStyle/>
          <a:p>
            <a:r>
              <a:rPr lang="en-US" altLang="zh-CN" dirty="0"/>
              <a:t>Kubernetes---Node </a:t>
            </a:r>
            <a:r>
              <a:rPr lang="zh-CN" altLang="en-US" dirty="0"/>
              <a:t>节点</a:t>
            </a:r>
          </a:p>
        </p:txBody>
      </p:sp>
      <p:sp>
        <p:nvSpPr>
          <p:cNvPr id="4" name="文本框 3">
            <a:extLst>
              <a:ext uri="{FF2B5EF4-FFF2-40B4-BE49-F238E27FC236}">
                <a16:creationId xmlns:a16="http://schemas.microsoft.com/office/drawing/2014/main" id="{5C9F2474-0817-437C-B93B-82BCBCA2E03B}"/>
              </a:ext>
            </a:extLst>
          </p:cNvPr>
          <p:cNvSpPr txBox="1"/>
          <p:nvPr/>
        </p:nvSpPr>
        <p:spPr>
          <a:xfrm>
            <a:off x="991883" y="1117781"/>
            <a:ext cx="3475631" cy="3785652"/>
          </a:xfrm>
          <a:prstGeom prst="rect">
            <a:avLst/>
          </a:prstGeom>
          <a:noFill/>
        </p:spPr>
        <p:txBody>
          <a:bodyPr wrap="none" rtlCol="0">
            <a:spAutoFit/>
          </a:bodyPr>
          <a:lstStyle/>
          <a:p>
            <a:r>
              <a:rPr lang="en-US" altLang="zh-CN" sz="800" dirty="0">
                <a:solidFill>
                  <a:srgbClr val="FF0000"/>
                </a:solidFill>
              </a:rPr>
              <a:t>Step 1</a:t>
            </a:r>
            <a:r>
              <a:rPr lang="zh-CN" altLang="en-US" sz="800" dirty="0">
                <a:solidFill>
                  <a:srgbClr val="FF0000"/>
                </a:solidFill>
              </a:rPr>
              <a:t>：</a:t>
            </a:r>
            <a:endParaRPr lang="en-US" altLang="zh-CN" sz="800" dirty="0">
              <a:solidFill>
                <a:srgbClr val="FF0000"/>
              </a:solidFill>
            </a:endParaRPr>
          </a:p>
          <a:p>
            <a:r>
              <a:rPr lang="en-US" altLang="zh-CN" sz="800" dirty="0" err="1"/>
              <a:t>hostnamectl</a:t>
            </a:r>
            <a:r>
              <a:rPr lang="en-US" altLang="zh-CN" sz="800" dirty="0"/>
              <a:t> set-hostname k8s-2</a:t>
            </a:r>
          </a:p>
          <a:p>
            <a:r>
              <a:rPr lang="en-US" altLang="zh-CN" sz="800" dirty="0"/>
              <a:t>vi /</a:t>
            </a:r>
            <a:r>
              <a:rPr lang="en-US" altLang="zh-CN" sz="800" dirty="0" err="1"/>
              <a:t>etc</a:t>
            </a:r>
            <a:r>
              <a:rPr lang="en-US" altLang="zh-CN" sz="800" dirty="0"/>
              <a:t>/hosts</a:t>
            </a:r>
          </a:p>
          <a:p>
            <a:r>
              <a:rPr lang="en-US" altLang="zh-CN" sz="800" dirty="0"/>
              <a:t>127.0.0.1   localhost </a:t>
            </a:r>
            <a:r>
              <a:rPr lang="en-US" altLang="zh-CN" sz="800" dirty="0" err="1"/>
              <a:t>localhost.localdomain</a:t>
            </a:r>
            <a:r>
              <a:rPr lang="en-US" altLang="zh-CN" sz="800" dirty="0"/>
              <a:t> localhost4 localhost4.localdomain4</a:t>
            </a:r>
          </a:p>
          <a:p>
            <a:r>
              <a:rPr lang="en-US" altLang="zh-CN" sz="800" dirty="0"/>
              <a:t>::1            localhost localhost.localdomain localhost6 localhost6.localdomain6</a:t>
            </a:r>
          </a:p>
          <a:p>
            <a:r>
              <a:rPr lang="en-US" altLang="zh-CN" sz="800" dirty="0"/>
              <a:t>192.168.43.2  k8s-1</a:t>
            </a:r>
          </a:p>
          <a:p>
            <a:r>
              <a:rPr lang="en-US" altLang="zh-CN" sz="800" dirty="0"/>
              <a:t>192.168.43.3  k8s-2</a:t>
            </a:r>
          </a:p>
          <a:p>
            <a:r>
              <a:rPr lang="en-US" altLang="zh-CN" sz="800" dirty="0">
                <a:solidFill>
                  <a:srgbClr val="FF0000"/>
                </a:solidFill>
              </a:rPr>
              <a:t>Step2:</a:t>
            </a:r>
          </a:p>
          <a:p>
            <a:r>
              <a:rPr lang="en-US" altLang="zh-CN" sz="800" dirty="0"/>
              <a:t>yum -y install docker</a:t>
            </a:r>
          </a:p>
          <a:p>
            <a:r>
              <a:rPr lang="en-US" altLang="zh-CN" sz="800" dirty="0"/>
              <a:t>systemctl enable docker </a:t>
            </a:r>
          </a:p>
          <a:p>
            <a:r>
              <a:rPr lang="en-US" altLang="zh-CN" sz="800" dirty="0"/>
              <a:t>systemctl restart docker</a:t>
            </a:r>
          </a:p>
          <a:p>
            <a:r>
              <a:rPr lang="en-US" altLang="zh-CN" sz="800" dirty="0"/>
              <a:t>systemctl restart network</a:t>
            </a:r>
          </a:p>
          <a:p>
            <a:r>
              <a:rPr lang="en-US" altLang="zh-CN" sz="800" dirty="0"/>
              <a:t>systemctl status docker</a:t>
            </a:r>
          </a:p>
          <a:p>
            <a:r>
              <a:rPr lang="en-US" altLang="zh-CN" sz="800" dirty="0">
                <a:solidFill>
                  <a:srgbClr val="FF0000"/>
                </a:solidFill>
              </a:rPr>
              <a:t>Step3:</a:t>
            </a:r>
          </a:p>
          <a:p>
            <a:r>
              <a:rPr lang="en-US" altLang="zh-CN" sz="800" dirty="0"/>
              <a:t>vi /</a:t>
            </a:r>
            <a:r>
              <a:rPr lang="en-US" altLang="zh-CN" sz="800" dirty="0" err="1"/>
              <a:t>etc</a:t>
            </a:r>
            <a:r>
              <a:rPr lang="en-US" altLang="zh-CN" sz="800" dirty="0"/>
              <a:t>/selinux/config</a:t>
            </a:r>
          </a:p>
          <a:p>
            <a:r>
              <a:rPr lang="en-US" altLang="zh-CN" sz="800" dirty="0"/>
              <a:t>SELINUX=disabled</a:t>
            </a:r>
          </a:p>
          <a:p>
            <a:r>
              <a:rPr lang="en-US" altLang="zh-CN" sz="800" dirty="0"/>
              <a:t>systemctl restart network</a:t>
            </a:r>
          </a:p>
          <a:p>
            <a:r>
              <a:rPr lang="en-US" altLang="zh-CN" sz="800" dirty="0">
                <a:solidFill>
                  <a:srgbClr val="FF0000"/>
                </a:solidFill>
              </a:rPr>
              <a:t>Step4:</a:t>
            </a:r>
          </a:p>
          <a:p>
            <a:r>
              <a:rPr lang="en-US" altLang="zh-CN" sz="800" dirty="0"/>
              <a:t>systemctl stop </a:t>
            </a:r>
            <a:r>
              <a:rPr lang="en-US" altLang="zh-CN" sz="800" dirty="0" err="1"/>
              <a:t>firewalld</a:t>
            </a:r>
            <a:endParaRPr lang="en-US" altLang="zh-CN" sz="800" dirty="0"/>
          </a:p>
          <a:p>
            <a:r>
              <a:rPr lang="en-US" altLang="zh-CN" sz="800" dirty="0"/>
              <a:t>systemctl disable </a:t>
            </a:r>
            <a:r>
              <a:rPr lang="en-US" altLang="zh-CN" sz="800" dirty="0" err="1"/>
              <a:t>firewalld</a:t>
            </a:r>
            <a:endParaRPr lang="en-US" altLang="zh-CN" sz="800" dirty="0"/>
          </a:p>
          <a:p>
            <a:r>
              <a:rPr lang="en-US" altLang="zh-CN" sz="800" dirty="0"/>
              <a:t>systemctl restart network</a:t>
            </a:r>
          </a:p>
          <a:p>
            <a:r>
              <a:rPr lang="en-US" altLang="zh-CN" sz="800" dirty="0"/>
              <a:t>systemctl status </a:t>
            </a:r>
            <a:r>
              <a:rPr lang="en-US" altLang="zh-CN" sz="800" dirty="0" err="1"/>
              <a:t>firewalld</a:t>
            </a:r>
            <a:endParaRPr lang="en-US" altLang="zh-CN" sz="800" dirty="0"/>
          </a:p>
          <a:p>
            <a:r>
              <a:rPr lang="en-US" altLang="zh-CN" sz="800" dirty="0">
                <a:solidFill>
                  <a:srgbClr val="FF0000"/>
                </a:solidFill>
              </a:rPr>
              <a:t>Step5:</a:t>
            </a:r>
          </a:p>
          <a:p>
            <a:r>
              <a:rPr lang="en-US" altLang="zh-CN" sz="800" dirty="0"/>
              <a:t>[root@k8s-1 ~]#vi /</a:t>
            </a:r>
            <a:r>
              <a:rPr lang="en-US" altLang="zh-CN" sz="800" dirty="0" err="1"/>
              <a:t>etc</a:t>
            </a:r>
            <a:r>
              <a:rPr lang="en-US" altLang="zh-CN" sz="800" dirty="0"/>
              <a:t>/</a:t>
            </a:r>
            <a:r>
              <a:rPr lang="en-US" altLang="zh-CN" sz="800" dirty="0" err="1"/>
              <a:t>sysctl.conf</a:t>
            </a:r>
            <a:r>
              <a:rPr lang="en-US" altLang="zh-CN" sz="800" dirty="0"/>
              <a:t> </a:t>
            </a:r>
          </a:p>
          <a:p>
            <a:r>
              <a:rPr lang="en-US" altLang="zh-CN" sz="800" dirty="0"/>
              <a:t>net.bridge.bridge-nf-call-ip6tables = 1</a:t>
            </a:r>
          </a:p>
          <a:p>
            <a:r>
              <a:rPr lang="en-US" altLang="zh-CN" sz="800" dirty="0" err="1"/>
              <a:t>net.bridge.bridge</a:t>
            </a:r>
            <a:r>
              <a:rPr lang="en-US" altLang="zh-CN" sz="800" dirty="0"/>
              <a:t>-</a:t>
            </a:r>
            <a:r>
              <a:rPr lang="en-US" altLang="zh-CN" sz="800" dirty="0" err="1"/>
              <a:t>nf</a:t>
            </a:r>
            <a:r>
              <a:rPr lang="en-US" altLang="zh-CN" sz="800" dirty="0"/>
              <a:t>-call-iptables = 1</a:t>
            </a:r>
          </a:p>
          <a:p>
            <a:r>
              <a:rPr lang="en-US" altLang="zh-CN" sz="800" dirty="0"/>
              <a:t>net.bridge.bridge-</a:t>
            </a:r>
            <a:r>
              <a:rPr lang="en-US" altLang="zh-CN" sz="800" dirty="0" err="1"/>
              <a:t>nf</a:t>
            </a:r>
            <a:r>
              <a:rPr lang="en-US" altLang="zh-CN" sz="800" dirty="0"/>
              <a:t>-call-</a:t>
            </a:r>
            <a:r>
              <a:rPr lang="en-US" altLang="zh-CN" sz="800" dirty="0" err="1"/>
              <a:t>arptables</a:t>
            </a:r>
            <a:r>
              <a:rPr lang="en-US" altLang="zh-CN" sz="800" dirty="0"/>
              <a:t> = 1</a:t>
            </a:r>
          </a:p>
          <a:p>
            <a:r>
              <a:rPr lang="en-US" altLang="zh-CN" sz="800" dirty="0"/>
              <a:t>systemctl restart network</a:t>
            </a:r>
          </a:p>
          <a:p>
            <a:r>
              <a:rPr lang="en-US" altLang="zh-CN" sz="800" dirty="0">
                <a:solidFill>
                  <a:srgbClr val="FF0000"/>
                </a:solidFill>
              </a:rPr>
              <a:t>Step6</a:t>
            </a:r>
            <a:r>
              <a:rPr lang="en-US" altLang="zh-CN" sz="800" dirty="0"/>
              <a:t>:</a:t>
            </a:r>
          </a:p>
          <a:p>
            <a:r>
              <a:rPr lang="en-US" altLang="zh-CN" sz="800" dirty="0">
                <a:solidFill>
                  <a:srgbClr val="FF0000"/>
                </a:solidFill>
              </a:rPr>
              <a:t>reboot</a:t>
            </a:r>
            <a:endParaRPr lang="zh-CN" altLang="en-US" sz="800" dirty="0">
              <a:solidFill>
                <a:srgbClr val="FF0000"/>
              </a:solidFill>
            </a:endParaRPr>
          </a:p>
        </p:txBody>
      </p:sp>
      <p:sp>
        <p:nvSpPr>
          <p:cNvPr id="5" name="文本框 4">
            <a:extLst>
              <a:ext uri="{FF2B5EF4-FFF2-40B4-BE49-F238E27FC236}">
                <a16:creationId xmlns:a16="http://schemas.microsoft.com/office/drawing/2014/main" id="{DEC32A3C-5B5E-4130-83EE-6BB96899C7EB}"/>
              </a:ext>
            </a:extLst>
          </p:cNvPr>
          <p:cNvSpPr txBox="1"/>
          <p:nvPr/>
        </p:nvSpPr>
        <p:spPr>
          <a:xfrm>
            <a:off x="4696159" y="3472545"/>
            <a:ext cx="1944763" cy="830997"/>
          </a:xfrm>
          <a:prstGeom prst="rect">
            <a:avLst/>
          </a:prstGeom>
          <a:solidFill>
            <a:srgbClr val="00B050"/>
          </a:solidFill>
        </p:spPr>
        <p:txBody>
          <a:bodyPr wrap="none" rtlCol="0">
            <a:spAutoFit/>
          </a:bodyPr>
          <a:lstStyle/>
          <a:p>
            <a:r>
              <a:rPr lang="en-US" altLang="zh-CN" sz="1200" dirty="0"/>
              <a:t>Note:</a:t>
            </a:r>
            <a:r>
              <a:rPr lang="zh-CN" altLang="en-US" sz="1200" dirty="0"/>
              <a:t>内存：</a:t>
            </a:r>
            <a:r>
              <a:rPr lang="en-US" altLang="zh-CN" sz="1200" dirty="0"/>
              <a:t>2048M</a:t>
            </a:r>
          </a:p>
          <a:p>
            <a:r>
              <a:rPr lang="en-US" altLang="zh-CN" sz="1200" dirty="0"/>
              <a:t>         CPU</a:t>
            </a:r>
            <a:r>
              <a:rPr lang="zh-CN" altLang="en-US" sz="1200" dirty="0"/>
              <a:t>核心数：</a:t>
            </a:r>
            <a:r>
              <a:rPr lang="en-US" altLang="zh-CN" sz="1200" dirty="0"/>
              <a:t>2</a:t>
            </a:r>
          </a:p>
          <a:p>
            <a:r>
              <a:rPr lang="en-US" altLang="zh-CN" sz="1200" dirty="0"/>
              <a:t>         </a:t>
            </a:r>
            <a:r>
              <a:rPr lang="zh-CN" altLang="en-US" sz="1200" dirty="0"/>
              <a:t>网络连接模式：桥接</a:t>
            </a:r>
            <a:endParaRPr lang="en-US" altLang="zh-CN" sz="1200" dirty="0"/>
          </a:p>
          <a:p>
            <a:r>
              <a:rPr lang="en-US" altLang="zh-CN" sz="1200" dirty="0"/>
              <a:t>[</a:t>
            </a:r>
            <a:r>
              <a:rPr lang="zh-CN" altLang="en-US" sz="1200" dirty="0">
                <a:solidFill>
                  <a:srgbClr val="FF0000"/>
                </a:solidFill>
              </a:rPr>
              <a:t>仅供参考</a:t>
            </a:r>
            <a:r>
              <a:rPr lang="en-US" altLang="zh-CN" sz="1200" dirty="0"/>
              <a:t>]</a:t>
            </a:r>
            <a:endParaRPr lang="en-US" altLang="zh-CN" dirty="0"/>
          </a:p>
        </p:txBody>
      </p:sp>
      <p:sp>
        <p:nvSpPr>
          <p:cNvPr id="6" name="文本框 5">
            <a:extLst>
              <a:ext uri="{FF2B5EF4-FFF2-40B4-BE49-F238E27FC236}">
                <a16:creationId xmlns:a16="http://schemas.microsoft.com/office/drawing/2014/main" id="{2673DDDA-4F6E-4445-B7CA-11675143BAC8}"/>
              </a:ext>
            </a:extLst>
          </p:cNvPr>
          <p:cNvSpPr txBox="1"/>
          <p:nvPr/>
        </p:nvSpPr>
        <p:spPr>
          <a:xfrm>
            <a:off x="1018009" y="5009251"/>
            <a:ext cx="10891123" cy="1200329"/>
          </a:xfrm>
          <a:prstGeom prst="rect">
            <a:avLst/>
          </a:prstGeom>
          <a:noFill/>
        </p:spPr>
        <p:txBody>
          <a:bodyPr wrap="none" rtlCol="0">
            <a:spAutoFit/>
          </a:bodyPr>
          <a:lstStyle/>
          <a:p>
            <a:r>
              <a:rPr lang="zh-CN" altLang="en-US" sz="1200" dirty="0"/>
              <a:t>对该节点做完预处理以后，开始安装</a:t>
            </a:r>
            <a:r>
              <a:rPr lang="en-US" altLang="zh-CN" sz="1200" dirty="0"/>
              <a:t>Kubernetes</a:t>
            </a:r>
            <a:r>
              <a:rPr lang="zh-CN" altLang="en-US" sz="1200" dirty="0"/>
              <a:t>的</a:t>
            </a:r>
            <a:r>
              <a:rPr lang="en-US" altLang="zh-CN" sz="1200" dirty="0"/>
              <a:t>master</a:t>
            </a:r>
            <a:r>
              <a:rPr lang="zh-CN" altLang="en-US" sz="1200" dirty="0"/>
              <a:t>节点                                        具体安装</a:t>
            </a:r>
            <a:r>
              <a:rPr lang="en-US" altLang="zh-CN" sz="1200" dirty="0"/>
              <a:t>Log</a:t>
            </a:r>
            <a:r>
              <a:rPr lang="zh-CN" altLang="en-US" sz="1200" dirty="0"/>
              <a:t>：</a:t>
            </a:r>
            <a:endParaRPr lang="en-US" altLang="zh-CN" sz="1200" dirty="0"/>
          </a:p>
          <a:p>
            <a:r>
              <a:rPr lang="en-US" altLang="zh-CN" sz="1200" dirty="0"/>
              <a:t>[root@k8s-1 ~]#tar –xzvf  k8s-v1.7.3.tar.gz</a:t>
            </a:r>
          </a:p>
          <a:p>
            <a:r>
              <a:rPr lang="en-US" altLang="zh-CN" sz="1200" dirty="0"/>
              <a:t>[root@k8s-1 ~]# ./ k8s-v1.7.3/generate.sh </a:t>
            </a:r>
          </a:p>
          <a:p>
            <a:r>
              <a:rPr lang="en-US" altLang="zh-CN" sz="1200" dirty="0"/>
              <a:t>[root@k8s-1 ~]#cd / k8s-v1.7.3/output/node</a:t>
            </a:r>
          </a:p>
          <a:p>
            <a:r>
              <a:rPr lang="en-US" altLang="zh-CN" sz="1200" dirty="0"/>
              <a:t>[root@k8s-1 ~]#./init.sh</a:t>
            </a:r>
          </a:p>
          <a:p>
            <a:r>
              <a:rPr lang="it-IT" altLang="zh-CN" sz="1200" dirty="0"/>
              <a:t>kubeadm join --token e35778.736fd8c0e78e6e5c 192.168.43.2:6443   ##</a:t>
            </a:r>
            <a:r>
              <a:rPr lang="zh-CN" altLang="en-US" sz="1200" dirty="0">
                <a:solidFill>
                  <a:srgbClr val="FF0000"/>
                </a:solidFill>
              </a:rPr>
              <a:t>用来在</a:t>
            </a:r>
            <a:r>
              <a:rPr lang="en-US" altLang="zh-CN" sz="1200" dirty="0">
                <a:solidFill>
                  <a:srgbClr val="FF0000"/>
                </a:solidFill>
              </a:rPr>
              <a:t>node</a:t>
            </a:r>
            <a:r>
              <a:rPr lang="zh-CN" altLang="en-US" sz="1200" dirty="0">
                <a:solidFill>
                  <a:srgbClr val="FF0000"/>
                </a:solidFill>
              </a:rPr>
              <a:t>节点上执行，以把该</a:t>
            </a:r>
            <a:r>
              <a:rPr lang="en-US" altLang="zh-CN" sz="1200" dirty="0">
                <a:solidFill>
                  <a:srgbClr val="FF0000"/>
                </a:solidFill>
              </a:rPr>
              <a:t>node</a:t>
            </a:r>
            <a:r>
              <a:rPr lang="zh-CN" altLang="en-US" sz="1200" dirty="0">
                <a:solidFill>
                  <a:srgbClr val="FF0000"/>
                </a:solidFill>
              </a:rPr>
              <a:t>节点加入到集群中。</a:t>
            </a:r>
            <a:r>
              <a:rPr lang="en-US" altLang="zh-CN" sz="1200" dirty="0">
                <a:solidFill>
                  <a:srgbClr val="FF0000"/>
                </a:solidFill>
              </a:rPr>
              <a:t>[</a:t>
            </a:r>
            <a:r>
              <a:rPr lang="zh-CN" altLang="en-US" sz="1200" dirty="0">
                <a:solidFill>
                  <a:srgbClr val="FF0000"/>
                </a:solidFill>
              </a:rPr>
              <a:t>这个在安装</a:t>
            </a:r>
            <a:r>
              <a:rPr lang="en-US" altLang="zh-CN" sz="1200" dirty="0">
                <a:solidFill>
                  <a:srgbClr val="FF0000"/>
                </a:solidFill>
              </a:rPr>
              <a:t>master</a:t>
            </a:r>
            <a:r>
              <a:rPr lang="zh-CN" altLang="en-US" sz="1200" dirty="0">
                <a:solidFill>
                  <a:srgbClr val="FF0000"/>
                </a:solidFill>
              </a:rPr>
              <a:t>的日志中显示</a:t>
            </a:r>
            <a:r>
              <a:rPr lang="en-US" altLang="zh-CN" sz="1200" dirty="0">
                <a:solidFill>
                  <a:srgbClr val="FF0000"/>
                </a:solidFill>
              </a:rPr>
              <a:t>]</a:t>
            </a:r>
            <a:endParaRPr lang="zh-CN" altLang="en-US" sz="1200" dirty="0">
              <a:solidFill>
                <a:srgbClr val="FF0000"/>
              </a:solidFill>
            </a:endParaRPr>
          </a:p>
        </p:txBody>
      </p:sp>
      <p:graphicFrame>
        <p:nvGraphicFramePr>
          <p:cNvPr id="7" name="对象 6">
            <a:extLst>
              <a:ext uri="{FF2B5EF4-FFF2-40B4-BE49-F238E27FC236}">
                <a16:creationId xmlns:a16="http://schemas.microsoft.com/office/drawing/2014/main" id="{DBC0F5B2-3A73-4831-96A3-59ED04E97A3E}"/>
              </a:ext>
            </a:extLst>
          </p:cNvPr>
          <p:cNvGraphicFramePr>
            <a:graphicFrameLocks noChangeAspect="1"/>
          </p:cNvGraphicFramePr>
          <p:nvPr>
            <p:extLst>
              <p:ext uri="{D42A27DB-BD31-4B8C-83A1-F6EECF244321}">
                <p14:modId xmlns:p14="http://schemas.microsoft.com/office/powerpoint/2010/main" val="1213391949"/>
              </p:ext>
            </p:extLst>
          </p:nvPr>
        </p:nvGraphicFramePr>
        <p:xfrm>
          <a:off x="6606086" y="5264966"/>
          <a:ext cx="1350612" cy="465274"/>
        </p:xfrm>
        <a:graphic>
          <a:graphicData uri="http://schemas.openxmlformats.org/presentationml/2006/ole">
            <mc:AlternateContent xmlns:mc="http://schemas.openxmlformats.org/markup-compatibility/2006">
              <mc:Choice xmlns:v="urn:schemas-microsoft-com:vml" Requires="v">
                <p:oleObj spid="_x0000_s2697" name="包装程序外壳对象" showAsIcon="1" r:id="rId4" imgW="1137600" imgH="392040" progId="Package">
                  <p:embed/>
                </p:oleObj>
              </mc:Choice>
              <mc:Fallback>
                <p:oleObj name="包装程序外壳对象" showAsIcon="1" r:id="rId4" imgW="1137600" imgH="392040" progId="Package">
                  <p:embed/>
                  <p:pic>
                    <p:nvPicPr>
                      <p:cNvPr id="0" name=""/>
                      <p:cNvPicPr/>
                      <p:nvPr/>
                    </p:nvPicPr>
                    <p:blipFill>
                      <a:blip r:embed="rId5"/>
                      <a:stretch>
                        <a:fillRect/>
                      </a:stretch>
                    </p:blipFill>
                    <p:spPr>
                      <a:xfrm>
                        <a:off x="6606086" y="5264966"/>
                        <a:ext cx="1350612" cy="465274"/>
                      </a:xfrm>
                      <a:prstGeom prst="rect">
                        <a:avLst/>
                      </a:prstGeom>
                    </p:spPr>
                  </p:pic>
                </p:oleObj>
              </mc:Fallback>
            </mc:AlternateContent>
          </a:graphicData>
        </a:graphic>
      </p:graphicFrame>
    </p:spTree>
    <p:extLst>
      <p:ext uri="{BB962C8B-B14F-4D97-AF65-F5344CB8AC3E}">
        <p14:creationId xmlns:p14="http://schemas.microsoft.com/office/powerpoint/2010/main" val="348479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0D53EB2-E88D-40C1-A133-F51CB11C0E82}"/>
              </a:ext>
            </a:extLst>
          </p:cNvPr>
          <p:cNvSpPr txBox="1"/>
          <p:nvPr/>
        </p:nvSpPr>
        <p:spPr>
          <a:xfrm>
            <a:off x="903031" y="632452"/>
            <a:ext cx="4818503" cy="369332"/>
          </a:xfrm>
          <a:prstGeom prst="rect">
            <a:avLst/>
          </a:prstGeom>
          <a:noFill/>
        </p:spPr>
        <p:txBody>
          <a:bodyPr wrap="square" rtlCol="0">
            <a:spAutoFit/>
          </a:bodyPr>
          <a:lstStyle/>
          <a:p>
            <a:r>
              <a:rPr lang="en-US" altLang="zh-CN" dirty="0"/>
              <a:t>Kubernetes---Master &amp; Node </a:t>
            </a:r>
            <a:r>
              <a:rPr lang="zh-CN" altLang="en-US" dirty="0"/>
              <a:t>节点</a:t>
            </a:r>
            <a:r>
              <a:rPr lang="en-US" altLang="zh-CN" dirty="0"/>
              <a:t>[</a:t>
            </a:r>
            <a:r>
              <a:rPr lang="zh-CN" altLang="en-US" dirty="0"/>
              <a:t>推荐使用</a:t>
            </a:r>
            <a:r>
              <a:rPr lang="en-US" altLang="zh-CN" dirty="0"/>
              <a:t>]</a:t>
            </a:r>
            <a:endParaRPr lang="zh-CN" altLang="en-US" dirty="0"/>
          </a:p>
        </p:txBody>
      </p:sp>
      <p:sp>
        <p:nvSpPr>
          <p:cNvPr id="5" name="文本框 4">
            <a:extLst>
              <a:ext uri="{FF2B5EF4-FFF2-40B4-BE49-F238E27FC236}">
                <a16:creationId xmlns:a16="http://schemas.microsoft.com/office/drawing/2014/main" id="{8940CB0F-6BC5-4AF7-A83C-456517CFAC95}"/>
              </a:ext>
            </a:extLst>
          </p:cNvPr>
          <p:cNvSpPr txBox="1"/>
          <p:nvPr/>
        </p:nvSpPr>
        <p:spPr>
          <a:xfrm>
            <a:off x="1110315" y="990113"/>
            <a:ext cx="7879080" cy="276999"/>
          </a:xfrm>
          <a:prstGeom prst="rect">
            <a:avLst/>
          </a:prstGeom>
          <a:noFill/>
        </p:spPr>
        <p:txBody>
          <a:bodyPr wrap="none" rtlCol="0">
            <a:spAutoFit/>
          </a:bodyPr>
          <a:lstStyle/>
          <a:p>
            <a:r>
              <a:rPr lang="zh-CN" altLang="en-US" sz="1200" dirty="0">
                <a:effectLst>
                  <a:outerShdw blurRad="38100" dist="38100" dir="2700000" algn="tl">
                    <a:srgbClr val="000000">
                      <a:alpha val="43137"/>
                    </a:srgbClr>
                  </a:outerShdw>
                </a:effectLst>
              </a:rPr>
              <a:t>前边给出的是分离式的安装方式，可自己定义。缺点是安装稍显复杂，基于此，这里给出了一个</a:t>
            </a:r>
            <a:r>
              <a:rPr lang="zh-CN" altLang="en-US" sz="1200" b="1" dirty="0">
                <a:solidFill>
                  <a:srgbClr val="FF0000"/>
                </a:solidFill>
              </a:rPr>
              <a:t>一键安装</a:t>
            </a:r>
            <a:r>
              <a:rPr lang="zh-CN" altLang="en-US" sz="1200" dirty="0">
                <a:effectLst>
                  <a:outerShdw blurRad="38100" dist="38100" dir="2700000" algn="tl">
                    <a:srgbClr val="000000">
                      <a:alpha val="43137"/>
                    </a:srgbClr>
                  </a:outerShdw>
                </a:effectLst>
              </a:rPr>
              <a:t>的方式。</a:t>
            </a:r>
          </a:p>
        </p:txBody>
      </p:sp>
      <p:pic>
        <p:nvPicPr>
          <p:cNvPr id="6" name="图片 5">
            <a:extLst>
              <a:ext uri="{FF2B5EF4-FFF2-40B4-BE49-F238E27FC236}">
                <a16:creationId xmlns:a16="http://schemas.microsoft.com/office/drawing/2014/main" id="{B5A11824-B8AB-41C7-BF1C-E57C7BCED138}"/>
              </a:ext>
            </a:extLst>
          </p:cNvPr>
          <p:cNvPicPr>
            <a:picLocks noChangeAspect="1"/>
          </p:cNvPicPr>
          <p:nvPr/>
        </p:nvPicPr>
        <p:blipFill>
          <a:blip r:embed="rId3"/>
          <a:stretch>
            <a:fillRect/>
          </a:stretch>
        </p:blipFill>
        <p:spPr>
          <a:xfrm>
            <a:off x="4028013" y="1624773"/>
            <a:ext cx="7053672" cy="4360799"/>
          </a:xfrm>
          <a:prstGeom prst="rect">
            <a:avLst/>
          </a:prstGeom>
          <a:effectLst>
            <a:outerShdw blurRad="50800" dist="38100" dir="10800000" algn="r" rotWithShape="0">
              <a:prstClr val="black">
                <a:alpha val="40000"/>
              </a:prstClr>
            </a:outerShdw>
          </a:effectLst>
        </p:spPr>
      </p:pic>
      <p:sp>
        <p:nvSpPr>
          <p:cNvPr id="7" name="文本框 6">
            <a:extLst>
              <a:ext uri="{FF2B5EF4-FFF2-40B4-BE49-F238E27FC236}">
                <a16:creationId xmlns:a16="http://schemas.microsoft.com/office/drawing/2014/main" id="{35190AF3-5671-4FC6-84B7-7C186E098E01}"/>
              </a:ext>
            </a:extLst>
          </p:cNvPr>
          <p:cNvSpPr txBox="1"/>
          <p:nvPr/>
        </p:nvSpPr>
        <p:spPr>
          <a:xfrm>
            <a:off x="1110316" y="1569079"/>
            <a:ext cx="2917698" cy="2246769"/>
          </a:xfrm>
          <a:prstGeom prst="rect">
            <a:avLst/>
          </a:prstGeom>
          <a:noFill/>
        </p:spPr>
        <p:txBody>
          <a:bodyPr wrap="square" rtlCol="0">
            <a:spAutoFit/>
          </a:bodyPr>
          <a:lstStyle/>
          <a:p>
            <a:r>
              <a:rPr lang="zh-CN" altLang="en-US" sz="1400" dirty="0"/>
              <a:t>封装虚机地址，访问链接：</a:t>
            </a:r>
            <a:r>
              <a:rPr lang="en-US" altLang="zh-CN" sz="1400" u="sng" dirty="0"/>
              <a:t>https://pan.baidu.com/s/1WD8gnULylryogkgGcQiHrw </a:t>
            </a:r>
            <a:r>
              <a:rPr lang="zh-CN" altLang="en-US" sz="1400" dirty="0"/>
              <a:t>密码：</a:t>
            </a:r>
            <a:r>
              <a:rPr lang="en-US" altLang="zh-CN" sz="1400" u="sng" dirty="0"/>
              <a:t>a17j</a:t>
            </a:r>
          </a:p>
          <a:p>
            <a:r>
              <a:rPr lang="zh-CN" altLang="en-US" sz="1400" dirty="0"/>
              <a:t>下载完成以后，直接导入</a:t>
            </a:r>
            <a:r>
              <a:rPr lang="en-US" altLang="zh-CN" sz="1400" dirty="0"/>
              <a:t>VirtualBox</a:t>
            </a:r>
          </a:p>
          <a:p>
            <a:r>
              <a:rPr lang="en-US" altLang="zh-CN" sz="1400" dirty="0">
                <a:effectLst>
                  <a:outerShdw blurRad="38100" dist="38100" dir="2700000" algn="tl">
                    <a:srgbClr val="000000">
                      <a:alpha val="43137"/>
                    </a:srgbClr>
                  </a:outerShdw>
                </a:effectLst>
              </a:rPr>
              <a:t>Note</a:t>
            </a:r>
            <a:r>
              <a:rPr lang="en-US" altLang="zh-CN" sz="1400" dirty="0"/>
              <a:t>:</a:t>
            </a:r>
          </a:p>
          <a:p>
            <a:r>
              <a:rPr lang="zh-CN" altLang="en-US" sz="1400" dirty="0">
                <a:solidFill>
                  <a:srgbClr val="FF0000"/>
                </a:solidFill>
              </a:rPr>
              <a:t>由于虚机中封装的地址为：</a:t>
            </a:r>
            <a:endParaRPr lang="en-US" altLang="zh-CN" sz="1400" dirty="0">
              <a:solidFill>
                <a:srgbClr val="FF0000"/>
              </a:solidFill>
            </a:endParaRPr>
          </a:p>
          <a:p>
            <a:r>
              <a:rPr lang="en-US" altLang="zh-CN" sz="1400" dirty="0">
                <a:solidFill>
                  <a:srgbClr val="FF0000"/>
                </a:solidFill>
              </a:rPr>
              <a:t>192.168.43.X/24</a:t>
            </a:r>
            <a:r>
              <a:rPr lang="zh-CN" altLang="en-US" sz="1400" dirty="0">
                <a:solidFill>
                  <a:srgbClr val="FF0000"/>
                </a:solidFill>
              </a:rPr>
              <a:t>，所以想要通过</a:t>
            </a:r>
            <a:r>
              <a:rPr lang="en-US" altLang="zh-CN" sz="1400" dirty="0">
                <a:solidFill>
                  <a:srgbClr val="FF0000"/>
                </a:solidFill>
              </a:rPr>
              <a:t>CRT</a:t>
            </a:r>
          </a:p>
          <a:p>
            <a:r>
              <a:rPr lang="zh-CN" altLang="en-US" sz="1400" dirty="0">
                <a:solidFill>
                  <a:srgbClr val="FF0000"/>
                </a:solidFill>
              </a:rPr>
              <a:t>软件连接的，需要把自己的网络置</a:t>
            </a:r>
            <a:endParaRPr lang="en-US" altLang="zh-CN" sz="1400" dirty="0">
              <a:solidFill>
                <a:srgbClr val="FF0000"/>
              </a:solidFill>
            </a:endParaRPr>
          </a:p>
          <a:p>
            <a:r>
              <a:rPr lang="en-US" altLang="zh-CN" sz="1400" dirty="0">
                <a:solidFill>
                  <a:srgbClr val="FF0000"/>
                </a:solidFill>
              </a:rPr>
              <a:t>192.168.43.0/24</a:t>
            </a:r>
            <a:r>
              <a:rPr lang="zh-CN" altLang="en-US" sz="1400" dirty="0">
                <a:solidFill>
                  <a:srgbClr val="FF0000"/>
                </a:solidFill>
              </a:rPr>
              <a:t>网段内</a:t>
            </a:r>
            <a:r>
              <a:rPr lang="en-US" altLang="zh-CN" sz="1400" dirty="0">
                <a:solidFill>
                  <a:srgbClr val="FF0000"/>
                </a:solidFill>
              </a:rPr>
              <a:t>,</a:t>
            </a:r>
            <a:r>
              <a:rPr lang="zh-CN" altLang="en-US" sz="1400" dirty="0">
                <a:solidFill>
                  <a:srgbClr val="FF0000"/>
                </a:solidFill>
              </a:rPr>
              <a:t>其中手机热点是一个不错的选择。</a:t>
            </a:r>
          </a:p>
        </p:txBody>
      </p:sp>
      <p:graphicFrame>
        <p:nvGraphicFramePr>
          <p:cNvPr id="8" name="对象 7">
            <a:extLst>
              <a:ext uri="{FF2B5EF4-FFF2-40B4-BE49-F238E27FC236}">
                <a16:creationId xmlns:a16="http://schemas.microsoft.com/office/drawing/2014/main" id="{5874402D-6009-4DE1-8B36-B13E2AC47578}"/>
              </a:ext>
            </a:extLst>
          </p:cNvPr>
          <p:cNvGraphicFramePr>
            <a:graphicFrameLocks noChangeAspect="1"/>
          </p:cNvGraphicFramePr>
          <p:nvPr>
            <p:extLst>
              <p:ext uri="{D42A27DB-BD31-4B8C-83A1-F6EECF244321}">
                <p14:modId xmlns:p14="http://schemas.microsoft.com/office/powerpoint/2010/main" val="4112004337"/>
              </p:ext>
            </p:extLst>
          </p:nvPr>
        </p:nvGraphicFramePr>
        <p:xfrm>
          <a:off x="1061162" y="5092864"/>
          <a:ext cx="1270000" cy="392113"/>
        </p:xfrm>
        <a:graphic>
          <a:graphicData uri="http://schemas.openxmlformats.org/presentationml/2006/ole">
            <mc:AlternateContent xmlns:mc="http://schemas.openxmlformats.org/markup-compatibility/2006">
              <mc:Choice xmlns:v="urn:schemas-microsoft-com:vml" Requires="v">
                <p:oleObj spid="_x0000_s7285" name="包装程序外壳对象" showAsIcon="1" r:id="rId4" imgW="1270440" imgH="392040" progId="Package">
                  <p:embed/>
                </p:oleObj>
              </mc:Choice>
              <mc:Fallback>
                <p:oleObj name="包装程序外壳对象" showAsIcon="1" r:id="rId4" imgW="1270440" imgH="392040" progId="Package">
                  <p:embed/>
                  <p:pic>
                    <p:nvPicPr>
                      <p:cNvPr id="2" name="对象 1">
                        <a:extLst>
                          <a:ext uri="{FF2B5EF4-FFF2-40B4-BE49-F238E27FC236}">
                            <a16:creationId xmlns:a16="http://schemas.microsoft.com/office/drawing/2014/main" id="{389155EC-3D28-4730-AD21-A96FCE7A3A38}"/>
                          </a:ext>
                        </a:extLst>
                      </p:cNvPr>
                      <p:cNvPicPr/>
                      <p:nvPr/>
                    </p:nvPicPr>
                    <p:blipFill>
                      <a:blip r:embed="rId5"/>
                      <a:stretch>
                        <a:fillRect/>
                      </a:stretch>
                    </p:blipFill>
                    <p:spPr>
                      <a:xfrm>
                        <a:off x="1061162" y="5092864"/>
                        <a:ext cx="1270000" cy="392113"/>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EDC0077F-3A25-4AFE-8C90-F17924AA24CC}"/>
              </a:ext>
            </a:extLst>
          </p:cNvPr>
          <p:cNvSpPr txBox="1"/>
          <p:nvPr/>
        </p:nvSpPr>
        <p:spPr>
          <a:xfrm>
            <a:off x="1061162" y="4769905"/>
            <a:ext cx="2441694" cy="261610"/>
          </a:xfrm>
          <a:prstGeom prst="rect">
            <a:avLst/>
          </a:prstGeom>
          <a:noFill/>
        </p:spPr>
        <p:txBody>
          <a:bodyPr wrap="none" rtlCol="0">
            <a:spAutoFit/>
          </a:bodyPr>
          <a:lstStyle/>
          <a:p>
            <a:r>
              <a:rPr lang="zh-CN" altLang="en-US" sz="1100" b="1" dirty="0">
                <a:solidFill>
                  <a:srgbClr val="00B050"/>
                </a:solidFill>
              </a:rPr>
              <a:t>突破百度网盘下载限速的解决方案：</a:t>
            </a:r>
          </a:p>
        </p:txBody>
      </p:sp>
    </p:spTree>
    <p:extLst>
      <p:ext uri="{BB962C8B-B14F-4D97-AF65-F5344CB8AC3E}">
        <p14:creationId xmlns:p14="http://schemas.microsoft.com/office/powerpoint/2010/main" val="234241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BD27451-11B3-4C56-817B-22DDA181F867}"/>
              </a:ext>
            </a:extLst>
          </p:cNvPr>
          <p:cNvPicPr>
            <a:picLocks noChangeAspect="1"/>
          </p:cNvPicPr>
          <p:nvPr/>
        </p:nvPicPr>
        <p:blipFill>
          <a:blip r:embed="rId3"/>
          <a:stretch>
            <a:fillRect/>
          </a:stretch>
        </p:blipFill>
        <p:spPr>
          <a:xfrm>
            <a:off x="1262405" y="1273796"/>
            <a:ext cx="7977055" cy="3863886"/>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A15C51F0-4D3B-4FC2-BE39-23CBEDDFC6C8}"/>
              </a:ext>
            </a:extLst>
          </p:cNvPr>
          <p:cNvPicPr>
            <a:picLocks noChangeAspect="1"/>
          </p:cNvPicPr>
          <p:nvPr/>
        </p:nvPicPr>
        <p:blipFill>
          <a:blip r:embed="rId4"/>
          <a:stretch>
            <a:fillRect/>
          </a:stretch>
        </p:blipFill>
        <p:spPr>
          <a:xfrm>
            <a:off x="3312282" y="2759683"/>
            <a:ext cx="7147495" cy="3462067"/>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DD310990-4458-4869-842E-8E678A78FC71}"/>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检查集群状态是否正常</a:t>
            </a:r>
            <a:r>
              <a:rPr lang="en-US" altLang="zh-CN" dirty="0"/>
              <a:t>[</a:t>
            </a:r>
            <a:r>
              <a:rPr lang="zh-CN" altLang="en-US" dirty="0"/>
              <a:t>一</a:t>
            </a:r>
            <a:r>
              <a:rPr lang="en-US" altLang="zh-CN" dirty="0"/>
              <a:t>]</a:t>
            </a:r>
            <a:endParaRPr lang="zh-CN" altLang="en-US" dirty="0"/>
          </a:p>
        </p:txBody>
      </p:sp>
      <p:sp>
        <p:nvSpPr>
          <p:cNvPr id="10" name="文本框 9">
            <a:extLst>
              <a:ext uri="{FF2B5EF4-FFF2-40B4-BE49-F238E27FC236}">
                <a16:creationId xmlns:a16="http://schemas.microsoft.com/office/drawing/2014/main" id="{37F75FA2-CC87-400A-AACD-68A95CEF0366}"/>
              </a:ext>
            </a:extLst>
          </p:cNvPr>
          <p:cNvSpPr txBox="1"/>
          <p:nvPr/>
        </p:nvSpPr>
        <p:spPr>
          <a:xfrm>
            <a:off x="1204030" y="996797"/>
            <a:ext cx="3576300" cy="276999"/>
          </a:xfrm>
          <a:prstGeom prst="rect">
            <a:avLst/>
          </a:prstGeom>
          <a:noFill/>
        </p:spPr>
        <p:txBody>
          <a:bodyPr wrap="none" rtlCol="0">
            <a:spAutoFit/>
          </a:bodyPr>
          <a:lstStyle/>
          <a:p>
            <a:r>
              <a:rPr lang="en-US" altLang="zh-CN" sz="1200" dirty="0">
                <a:solidFill>
                  <a:srgbClr val="FF0000"/>
                </a:solidFill>
              </a:rPr>
              <a:t>Kubernetes dashboard</a:t>
            </a:r>
            <a:r>
              <a:rPr lang="zh-CN" altLang="en-US" sz="1200" dirty="0">
                <a:solidFill>
                  <a:srgbClr val="FF0000"/>
                </a:solidFill>
              </a:rPr>
              <a:t>：访问方式：</a:t>
            </a:r>
            <a:r>
              <a:rPr lang="en-US" altLang="zh-CN" sz="1200" dirty="0">
                <a:solidFill>
                  <a:srgbClr val="FF0000"/>
                </a:solidFill>
              </a:rPr>
              <a:t>master_ip:31000</a:t>
            </a:r>
            <a:endParaRPr lang="zh-CN" altLang="en-US" sz="1200" dirty="0">
              <a:solidFill>
                <a:srgbClr val="FF0000"/>
              </a:solidFill>
            </a:endParaRPr>
          </a:p>
        </p:txBody>
      </p:sp>
      <p:graphicFrame>
        <p:nvGraphicFramePr>
          <p:cNvPr id="2" name="对象 1">
            <a:extLst>
              <a:ext uri="{FF2B5EF4-FFF2-40B4-BE49-F238E27FC236}">
                <a16:creationId xmlns:a16="http://schemas.microsoft.com/office/drawing/2014/main" id="{C38398F3-FDD1-4A80-BA36-1BFE3EFFE023}"/>
              </a:ext>
            </a:extLst>
          </p:cNvPr>
          <p:cNvGraphicFramePr>
            <a:graphicFrameLocks noChangeAspect="1"/>
          </p:cNvGraphicFramePr>
          <p:nvPr>
            <p:extLst>
              <p:ext uri="{D42A27DB-BD31-4B8C-83A1-F6EECF244321}">
                <p14:modId xmlns:p14="http://schemas.microsoft.com/office/powerpoint/2010/main" val="2718811359"/>
              </p:ext>
            </p:extLst>
          </p:nvPr>
        </p:nvGraphicFramePr>
        <p:xfrm>
          <a:off x="9297835" y="1820683"/>
          <a:ext cx="1420813" cy="392113"/>
        </p:xfrm>
        <a:graphic>
          <a:graphicData uri="http://schemas.openxmlformats.org/presentationml/2006/ole">
            <mc:AlternateContent xmlns:mc="http://schemas.openxmlformats.org/markup-compatibility/2006">
              <mc:Choice xmlns:v="urn:schemas-microsoft-com:vml" Requires="v">
                <p:oleObj spid="_x0000_s3296" name="包装程序外壳对象" showAsIcon="1" r:id="rId5" imgW="1420560" imgH="392040" progId="Package">
                  <p:embed/>
                </p:oleObj>
              </mc:Choice>
              <mc:Fallback>
                <p:oleObj name="包装程序外壳对象" showAsIcon="1" r:id="rId5" imgW="1420560" imgH="392040" progId="Package">
                  <p:embed/>
                  <p:pic>
                    <p:nvPicPr>
                      <p:cNvPr id="0" name=""/>
                      <p:cNvPicPr/>
                      <p:nvPr/>
                    </p:nvPicPr>
                    <p:blipFill>
                      <a:blip r:embed="rId6"/>
                      <a:stretch>
                        <a:fillRect/>
                      </a:stretch>
                    </p:blipFill>
                    <p:spPr>
                      <a:xfrm>
                        <a:off x="9297835" y="1820683"/>
                        <a:ext cx="1420813" cy="392113"/>
                      </a:xfrm>
                      <a:prstGeom prst="rect">
                        <a:avLst/>
                      </a:prstGeom>
                    </p:spPr>
                  </p:pic>
                </p:oleObj>
              </mc:Fallback>
            </mc:AlternateContent>
          </a:graphicData>
        </a:graphic>
      </p:graphicFrame>
    </p:spTree>
    <p:extLst>
      <p:ext uri="{BB962C8B-B14F-4D97-AF65-F5344CB8AC3E}">
        <p14:creationId xmlns:p14="http://schemas.microsoft.com/office/powerpoint/2010/main" val="213372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0A54705-FCFB-4C64-ADB4-83934CAE752A}"/>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检查集群状态是否正常</a:t>
            </a:r>
            <a:r>
              <a:rPr lang="en-US" altLang="zh-CN" dirty="0"/>
              <a:t>[</a:t>
            </a:r>
            <a:r>
              <a:rPr lang="zh-CN" altLang="en-US" dirty="0"/>
              <a:t>二</a:t>
            </a:r>
            <a:r>
              <a:rPr lang="en-US" altLang="zh-CN" dirty="0"/>
              <a:t>]</a:t>
            </a:r>
            <a:endParaRPr lang="zh-CN" altLang="en-US" dirty="0"/>
          </a:p>
        </p:txBody>
      </p:sp>
      <p:pic>
        <p:nvPicPr>
          <p:cNvPr id="7" name="图片 6">
            <a:extLst>
              <a:ext uri="{FF2B5EF4-FFF2-40B4-BE49-F238E27FC236}">
                <a16:creationId xmlns:a16="http://schemas.microsoft.com/office/drawing/2014/main" id="{3DF3A360-7984-45D4-93F2-6C41D8E86535}"/>
              </a:ext>
            </a:extLst>
          </p:cNvPr>
          <p:cNvPicPr>
            <a:picLocks noChangeAspect="1"/>
          </p:cNvPicPr>
          <p:nvPr/>
        </p:nvPicPr>
        <p:blipFill>
          <a:blip r:embed="rId2"/>
          <a:stretch>
            <a:fillRect/>
          </a:stretch>
        </p:blipFill>
        <p:spPr>
          <a:xfrm>
            <a:off x="1409700" y="1368742"/>
            <a:ext cx="9372600" cy="2657475"/>
          </a:xfrm>
          <a:prstGeom prst="rect">
            <a:avLst/>
          </a:prstGeom>
          <a:ln w="19050">
            <a:solidFill>
              <a:srgbClr val="0070C0"/>
            </a:solid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F9016F88-295D-46B7-B457-4F320BE242D5}"/>
              </a:ext>
            </a:extLst>
          </p:cNvPr>
          <p:cNvSpPr txBox="1"/>
          <p:nvPr/>
        </p:nvSpPr>
        <p:spPr>
          <a:xfrm>
            <a:off x="1313906" y="1049089"/>
            <a:ext cx="7053534" cy="307777"/>
          </a:xfrm>
          <a:prstGeom prst="rect">
            <a:avLst/>
          </a:prstGeom>
          <a:noFill/>
        </p:spPr>
        <p:txBody>
          <a:bodyPr wrap="none" rtlCol="0">
            <a:spAutoFit/>
          </a:bodyPr>
          <a:lstStyle/>
          <a:p>
            <a:r>
              <a:rPr lang="zh-CN" altLang="en-US" sz="1400" dirty="0"/>
              <a:t>检查系统级别的</a:t>
            </a:r>
            <a:r>
              <a:rPr lang="en-US" altLang="zh-CN" sz="1400" dirty="0"/>
              <a:t>pod</a:t>
            </a:r>
            <a:r>
              <a:rPr lang="zh-CN" altLang="en-US" sz="1400" dirty="0"/>
              <a:t>是否正常</a:t>
            </a:r>
            <a:r>
              <a:rPr lang="en-US" altLang="zh-CN" sz="1400" dirty="0"/>
              <a:t>[</a:t>
            </a:r>
            <a:r>
              <a:rPr lang="zh-CN" altLang="en-US" sz="1400" dirty="0">
                <a:solidFill>
                  <a:srgbClr val="FF0000"/>
                </a:solidFill>
              </a:rPr>
              <a:t>不同的安装方式稍有不同，这里是把系统组件也容器化了</a:t>
            </a:r>
            <a:r>
              <a:rPr lang="en-US" altLang="zh-CN" sz="1400" dirty="0"/>
              <a:t>]</a:t>
            </a:r>
            <a:endParaRPr lang="zh-CN" altLang="en-US" sz="1400" dirty="0"/>
          </a:p>
        </p:txBody>
      </p:sp>
      <p:pic>
        <p:nvPicPr>
          <p:cNvPr id="9" name="图片 8">
            <a:extLst>
              <a:ext uri="{FF2B5EF4-FFF2-40B4-BE49-F238E27FC236}">
                <a16:creationId xmlns:a16="http://schemas.microsoft.com/office/drawing/2014/main" id="{9095A398-2F7C-46DA-8100-255CF397476E}"/>
              </a:ext>
            </a:extLst>
          </p:cNvPr>
          <p:cNvPicPr>
            <a:picLocks noChangeAspect="1"/>
          </p:cNvPicPr>
          <p:nvPr/>
        </p:nvPicPr>
        <p:blipFill>
          <a:blip r:embed="rId3"/>
          <a:stretch>
            <a:fillRect/>
          </a:stretch>
        </p:blipFill>
        <p:spPr>
          <a:xfrm>
            <a:off x="1409700" y="4275386"/>
            <a:ext cx="5067300" cy="1533525"/>
          </a:xfrm>
          <a:prstGeom prst="rect">
            <a:avLst/>
          </a:prstGeom>
          <a:ln w="19050">
            <a:solidFill>
              <a:schemeClr val="tx1"/>
            </a:solid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1AE9C6E7-E815-4176-B431-3725C783B362}"/>
              </a:ext>
            </a:extLst>
          </p:cNvPr>
          <p:cNvSpPr txBox="1"/>
          <p:nvPr/>
        </p:nvSpPr>
        <p:spPr>
          <a:xfrm>
            <a:off x="6477000" y="4718982"/>
            <a:ext cx="5028941" cy="646331"/>
          </a:xfrm>
          <a:prstGeom prst="rect">
            <a:avLst/>
          </a:prstGeom>
          <a:noFill/>
        </p:spPr>
        <p:txBody>
          <a:bodyPr wrap="none" rtlCol="0">
            <a:spAutoFit/>
          </a:bodyPr>
          <a:lstStyle/>
          <a:p>
            <a:r>
              <a:rPr lang="en-US" altLang="zh-CN" dirty="0"/>
              <a:t>Note</a:t>
            </a:r>
            <a:r>
              <a:rPr lang="zh-CN" altLang="en-US" dirty="0"/>
              <a:t>：首先看系统级别的</a:t>
            </a:r>
            <a:r>
              <a:rPr lang="en-US" altLang="zh-CN" dirty="0"/>
              <a:t>pod</a:t>
            </a:r>
            <a:r>
              <a:rPr lang="zh-CN" altLang="en-US" dirty="0"/>
              <a:t>是否是</a:t>
            </a:r>
            <a:r>
              <a:rPr lang="en-US" altLang="zh-CN" dirty="0"/>
              <a:t>Running</a:t>
            </a:r>
            <a:r>
              <a:rPr lang="zh-CN" altLang="en-US" dirty="0"/>
              <a:t>。</a:t>
            </a:r>
            <a:endParaRPr lang="en-US" altLang="zh-CN" dirty="0"/>
          </a:p>
          <a:p>
            <a:r>
              <a:rPr lang="zh-CN" altLang="en-US" dirty="0"/>
              <a:t>再者查看</a:t>
            </a:r>
            <a:r>
              <a:rPr lang="en-US" altLang="zh-CN" dirty="0"/>
              <a:t>node</a:t>
            </a:r>
            <a:r>
              <a:rPr lang="zh-CN" altLang="en-US" dirty="0"/>
              <a:t>的状态是否为</a:t>
            </a:r>
            <a:r>
              <a:rPr lang="en-US" altLang="zh-CN" dirty="0"/>
              <a:t>Ready</a:t>
            </a:r>
            <a:r>
              <a:rPr lang="zh-CN" altLang="en-US" dirty="0"/>
              <a:t>的状态</a:t>
            </a:r>
          </a:p>
        </p:txBody>
      </p:sp>
    </p:spTree>
    <p:extLst>
      <p:ext uri="{BB962C8B-B14F-4D97-AF65-F5344CB8AC3E}">
        <p14:creationId xmlns:p14="http://schemas.microsoft.com/office/powerpoint/2010/main" val="19018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49C05A-D674-497F-927D-42180AF53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676" y="1001784"/>
            <a:ext cx="6186088" cy="5092086"/>
          </a:xfrm>
          <a:prstGeom prst="rect">
            <a:avLst/>
          </a:prstGeom>
        </p:spPr>
      </p:pic>
      <p:sp>
        <p:nvSpPr>
          <p:cNvPr id="6" name="文本框 5">
            <a:extLst>
              <a:ext uri="{FF2B5EF4-FFF2-40B4-BE49-F238E27FC236}">
                <a16:creationId xmlns:a16="http://schemas.microsoft.com/office/drawing/2014/main" id="{9955462E-E4E2-4D65-836A-61CCD902120D}"/>
              </a:ext>
            </a:extLst>
          </p:cNvPr>
          <p:cNvSpPr txBox="1"/>
          <p:nvPr/>
        </p:nvSpPr>
        <p:spPr>
          <a:xfrm>
            <a:off x="903031" y="632452"/>
            <a:ext cx="4818503" cy="369332"/>
          </a:xfrm>
          <a:prstGeom prst="rect">
            <a:avLst/>
          </a:prstGeom>
          <a:noFill/>
        </p:spPr>
        <p:txBody>
          <a:bodyPr wrap="square" rtlCol="0">
            <a:spAutoFit/>
          </a:bodyPr>
          <a:lstStyle/>
          <a:p>
            <a:r>
              <a:rPr lang="en-US" altLang="zh-CN" dirty="0"/>
              <a:t>Kubernetes </a:t>
            </a:r>
            <a:r>
              <a:rPr lang="zh-CN" altLang="en-US" dirty="0"/>
              <a:t>设计架构</a:t>
            </a:r>
          </a:p>
        </p:txBody>
      </p:sp>
      <p:sp>
        <p:nvSpPr>
          <p:cNvPr id="2" name="文本框 1">
            <a:extLst>
              <a:ext uri="{FF2B5EF4-FFF2-40B4-BE49-F238E27FC236}">
                <a16:creationId xmlns:a16="http://schemas.microsoft.com/office/drawing/2014/main" id="{CFF7BABB-007B-4144-933A-5193E57BF6FC}"/>
              </a:ext>
            </a:extLst>
          </p:cNvPr>
          <p:cNvSpPr txBox="1"/>
          <p:nvPr/>
        </p:nvSpPr>
        <p:spPr>
          <a:xfrm>
            <a:off x="882591" y="1001784"/>
            <a:ext cx="6746118" cy="646331"/>
          </a:xfrm>
          <a:prstGeom prst="rect">
            <a:avLst/>
          </a:prstGeom>
          <a:noFill/>
        </p:spPr>
        <p:txBody>
          <a:bodyPr wrap="square" rtlCol="0">
            <a:spAutoFit/>
          </a:bodyPr>
          <a:lstStyle/>
          <a:p>
            <a:r>
              <a:rPr lang="en-US" altLang="zh-CN" dirty="0"/>
              <a:t>Kubernetes is an open-source system for automating deployment, scaling, and management of containerized applications.</a:t>
            </a:r>
            <a:endParaRPr lang="zh-CN" altLang="en-US" dirty="0"/>
          </a:p>
        </p:txBody>
      </p:sp>
      <p:sp>
        <p:nvSpPr>
          <p:cNvPr id="4" name="文本框 3">
            <a:extLst>
              <a:ext uri="{FF2B5EF4-FFF2-40B4-BE49-F238E27FC236}">
                <a16:creationId xmlns:a16="http://schemas.microsoft.com/office/drawing/2014/main" id="{35090CED-FA4F-4E31-9513-91BBDA2477D0}"/>
              </a:ext>
            </a:extLst>
          </p:cNvPr>
          <p:cNvSpPr txBox="1"/>
          <p:nvPr/>
        </p:nvSpPr>
        <p:spPr>
          <a:xfrm>
            <a:off x="1559015" y="3686036"/>
            <a:ext cx="1620957" cy="307777"/>
          </a:xfrm>
          <a:prstGeom prst="rect">
            <a:avLst/>
          </a:prstGeom>
          <a:noFill/>
        </p:spPr>
        <p:txBody>
          <a:bodyPr wrap="none" rtlCol="0">
            <a:spAutoFit/>
          </a:bodyPr>
          <a:lstStyle/>
          <a:p>
            <a:r>
              <a:rPr lang="zh-CN" altLang="en-US" sz="1400" dirty="0">
                <a:solidFill>
                  <a:srgbClr val="FF0000"/>
                </a:solidFill>
              </a:rPr>
              <a:t>典型的分布式架构</a:t>
            </a:r>
          </a:p>
        </p:txBody>
      </p:sp>
    </p:spTree>
    <p:extLst>
      <p:ext uri="{BB962C8B-B14F-4D97-AF65-F5344CB8AC3E}">
        <p14:creationId xmlns:p14="http://schemas.microsoft.com/office/powerpoint/2010/main" val="3976462500"/>
      </p:ext>
    </p:extLst>
  </p:cSld>
  <p:clrMapOvr>
    <a:masterClrMapping/>
  </p:clrMapOvr>
</p:sld>
</file>

<file path=ppt/theme/theme1.xml><?xml version="1.0" encoding="utf-8"?>
<a:theme xmlns:a="http://schemas.openxmlformats.org/drawingml/2006/main" name="Nokia Master White Background">
  <a:themeElements>
    <a:clrScheme name="">
      <a:dk1>
        <a:srgbClr val="124191"/>
      </a:dk1>
      <a:lt1>
        <a:srgbClr val="FFFFFF"/>
      </a:lt1>
      <a:dk2>
        <a:srgbClr val="FFFFFF"/>
      </a:dk2>
      <a:lt2>
        <a:srgbClr val="68717A"/>
      </a:lt2>
      <a:accent1>
        <a:srgbClr val="00C9FF"/>
      </a:accent1>
      <a:accent2>
        <a:srgbClr val="00C9FF"/>
      </a:accent2>
      <a:accent3>
        <a:srgbClr val="FFFFFF"/>
      </a:accent3>
      <a:accent4>
        <a:srgbClr val="0E367B"/>
      </a:accent4>
      <a:accent5>
        <a:srgbClr val="AAE1FF"/>
      </a:accent5>
      <a:accent6>
        <a:srgbClr val="00B6E7"/>
      </a:accent6>
      <a:hlink>
        <a:srgbClr val="124191"/>
      </a:hlink>
      <a:folHlink>
        <a:srgbClr val="124191"/>
      </a:folHlink>
    </a:clrScheme>
    <a:fontScheme name="Nokia Master White Background">
      <a:majorFont>
        <a:latin typeface="Nokia Pure Headline Light"/>
        <a:ea typeface="ヒラギノ角ゴ Pro W3"/>
        <a:cs typeface="ヒラギノ角ゴ Pro W3"/>
      </a:majorFont>
      <a:minorFont>
        <a:latin typeface="Nokia Pure Text Light"/>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cap="rnd"/>
      </a:spPr>
      <a:bodyPr rtlCol="0" anchor="ctr"/>
      <a:lstStyle>
        <a:defPPr>
          <a:defRPr sz="700" dirty="0" smtClean="0"/>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sym typeface="ヒラギノ角ゴ Pro W3" charset="0"/>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8634</TotalTime>
  <Words>5717</Words>
  <Application>Microsoft Office PowerPoint</Application>
  <PresentationFormat>宽屏</PresentationFormat>
  <Paragraphs>567</Paragraphs>
  <Slides>29</Slides>
  <Notes>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7" baseType="lpstr">
      <vt:lpstr>Lucida Grande</vt:lpstr>
      <vt:lpstr>Nokia Pure Headline Light</vt:lpstr>
      <vt:lpstr>Nokia Pure Text Light</vt:lpstr>
      <vt:lpstr>Roboto</vt:lpstr>
      <vt:lpstr>ヒラギノ角ゴ Pro W3</vt:lpstr>
      <vt:lpstr>等线</vt:lpstr>
      <vt:lpstr>宋体</vt:lpstr>
      <vt:lpstr>微软雅黑</vt:lpstr>
      <vt:lpstr>Abadi</vt:lpstr>
      <vt:lpstr>Abadi Extra Light</vt:lpstr>
      <vt:lpstr>Angsana New</vt:lpstr>
      <vt:lpstr>Arial</vt:lpstr>
      <vt:lpstr>Arial Nova</vt:lpstr>
      <vt:lpstr>Arial Nova Cond</vt:lpstr>
      <vt:lpstr>Calibri</vt:lpstr>
      <vt:lpstr>Nokia Master White Background</vt:lpstr>
      <vt:lpstr>包装程序外壳对象</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Luowei</dc:creator>
  <cp:lastModifiedBy>Luo, Wei (NSB - CN)</cp:lastModifiedBy>
  <cp:revision>1182</cp:revision>
  <dcterms:created xsi:type="dcterms:W3CDTF">2016-12-19T06:53:37Z</dcterms:created>
  <dcterms:modified xsi:type="dcterms:W3CDTF">2018-07-27T13:47:57Z</dcterms:modified>
</cp:coreProperties>
</file>